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9" r:id="rId4"/>
    <p:sldId id="272" r:id="rId5"/>
    <p:sldId id="276" r:id="rId6"/>
    <p:sldId id="273" r:id="rId7"/>
    <p:sldId id="279" r:id="rId8"/>
    <p:sldId id="280" r:id="rId9"/>
    <p:sldId id="277" r:id="rId10"/>
    <p:sldId id="278" r:id="rId11"/>
    <p:sldId id="261" r:id="rId12"/>
    <p:sldId id="274" r:id="rId13"/>
    <p:sldId id="275" r:id="rId14"/>
    <p:sldId id="263" r:id="rId15"/>
    <p:sldId id="281" r:id="rId16"/>
    <p:sldId id="282" r:id="rId17"/>
    <p:sldId id="283" r:id="rId18"/>
    <p:sldId id="265" r:id="rId19"/>
    <p:sldId id="264" r:id="rId20"/>
    <p:sldId id="266" r:id="rId21"/>
    <p:sldId id="270" r:id="rId22"/>
    <p:sldId id="284" r:id="rId23"/>
    <p:sldId id="285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7" d="100"/>
          <a:sy n="87" d="100"/>
        </p:scale>
        <p:origin x="-666" y="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BB8D7-BB0D-4655-A1F7-D8F5EC75F611}" type="datetimeFigureOut">
              <a:rPr lang="ru-RU" smtClean="0"/>
              <a:t>03.04.2020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9628D-0ABF-4B40-977F-2267A2AAC5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6305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BB8D7-BB0D-4655-A1F7-D8F5EC75F611}" type="datetimeFigureOut">
              <a:rPr lang="ru-RU" smtClean="0"/>
              <a:t>03.04.2020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9628D-0ABF-4B40-977F-2267A2AAC5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02534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BB8D7-BB0D-4655-A1F7-D8F5EC75F611}" type="datetimeFigureOut">
              <a:rPr lang="ru-RU" smtClean="0"/>
              <a:t>03.04.2020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9628D-0ABF-4B40-977F-2267A2AAC5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89223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BB8D7-BB0D-4655-A1F7-D8F5EC75F611}" type="datetimeFigureOut">
              <a:rPr lang="ru-RU" smtClean="0"/>
              <a:t>03.04.2020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9628D-0ABF-4B40-977F-2267A2AAC5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4365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BB8D7-BB0D-4655-A1F7-D8F5EC75F611}" type="datetimeFigureOut">
              <a:rPr lang="ru-RU" smtClean="0"/>
              <a:t>03.04.2020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9628D-0ABF-4B40-977F-2267A2AAC5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31637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BB8D7-BB0D-4655-A1F7-D8F5EC75F611}" type="datetimeFigureOut">
              <a:rPr lang="ru-RU" smtClean="0"/>
              <a:t>03.04.2020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9628D-0ABF-4B40-977F-2267A2AAC5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8186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BB8D7-BB0D-4655-A1F7-D8F5EC75F611}" type="datetimeFigureOut">
              <a:rPr lang="ru-RU" smtClean="0"/>
              <a:t>03.04.2020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9628D-0ABF-4B40-977F-2267A2AAC5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43510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BB8D7-BB0D-4655-A1F7-D8F5EC75F611}" type="datetimeFigureOut">
              <a:rPr lang="ru-RU" smtClean="0"/>
              <a:t>03.04.2020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9628D-0ABF-4B40-977F-2267A2AAC5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04116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BB8D7-BB0D-4655-A1F7-D8F5EC75F611}" type="datetimeFigureOut">
              <a:rPr lang="ru-RU" smtClean="0"/>
              <a:t>03.04.2020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9628D-0ABF-4B40-977F-2267A2AAC5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6221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BB8D7-BB0D-4655-A1F7-D8F5EC75F611}" type="datetimeFigureOut">
              <a:rPr lang="ru-RU" smtClean="0"/>
              <a:t>03.04.2020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9628D-0ABF-4B40-977F-2267A2AAC5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2876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BB8D7-BB0D-4655-A1F7-D8F5EC75F611}" type="datetimeFigureOut">
              <a:rPr lang="ru-RU" smtClean="0"/>
              <a:t>03.04.2020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9628D-0ABF-4B40-977F-2267A2AAC5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9676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2BB8D7-BB0D-4655-A1F7-D8F5EC75F611}" type="datetimeFigureOut">
              <a:rPr lang="ru-RU" smtClean="0"/>
              <a:t>03.04.2020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F9628D-0ABF-4B40-977F-2267A2AAC5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8813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F:\ШУ\klipart-simvoli-ukrayini-fon-prapor-kviti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374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267744" y="1268760"/>
            <a:ext cx="459025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4000" dirty="0" smtClean="0"/>
          </a:p>
          <a:p>
            <a:r>
              <a:rPr lang="ru-RU" sz="4000" b="1" dirty="0" err="1" smtClean="0">
                <a:solidFill>
                  <a:srgbClr val="FF0000"/>
                </a:solidFill>
              </a:rPr>
              <a:t>Рево</a:t>
            </a:r>
            <a:r>
              <a:rPr lang="uk-UA" sz="4000" b="1" dirty="0" err="1" smtClean="0">
                <a:solidFill>
                  <a:srgbClr val="FF0000"/>
                </a:solidFill>
              </a:rPr>
              <a:t>люція</a:t>
            </a:r>
            <a:r>
              <a:rPr lang="uk-UA" sz="4000" b="1" dirty="0" smtClean="0">
                <a:solidFill>
                  <a:srgbClr val="FF0000"/>
                </a:solidFill>
              </a:rPr>
              <a:t> Гідності 2013-2014рр</a:t>
            </a:r>
            <a:endParaRPr lang="ru-RU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7694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692696"/>
            <a:ext cx="7920880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листопада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4.00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почався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жорстокий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розгін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студентського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Євромайдану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Страшні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кадри того, як силовики били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жінок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людей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похилого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віку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облетіли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весь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світ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той момент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всім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стало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зрозуміло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мета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Євромайдану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не просто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євроінтеграція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повна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зміна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влади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тоді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почалася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Революція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Гідності</a:t>
            </a:r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після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розгону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студентів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Майдані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почали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створювати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самооборону. За перший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тиждень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туди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записалося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більше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4000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чоловік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30 листопада на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Михайлівській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площі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вже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близько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100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тисяч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/>
              <a:t>осіб</a:t>
            </a:r>
            <a:r>
              <a:rPr lang="ru-RU" sz="2800" dirty="0"/>
              <a:t>, головною </a:t>
            </a:r>
            <a:r>
              <a:rPr lang="ru-RU" sz="2800" dirty="0" err="1"/>
              <a:t>вимогою</a:t>
            </a:r>
            <a:r>
              <a:rPr lang="ru-RU" sz="2800" dirty="0"/>
              <a:t> </a:t>
            </a:r>
            <a:r>
              <a:rPr lang="ru-RU" sz="2800" dirty="0" err="1"/>
              <a:t>яких</a:t>
            </a:r>
            <a:r>
              <a:rPr lang="ru-RU" sz="2800" dirty="0"/>
              <a:t> </a:t>
            </a:r>
            <a:r>
              <a:rPr lang="ru-RU" sz="2800" dirty="0" err="1"/>
              <a:t>була</a:t>
            </a:r>
            <a:r>
              <a:rPr lang="ru-RU" sz="2800" dirty="0"/>
              <a:t> </a:t>
            </a:r>
            <a:r>
              <a:rPr lang="ru-RU" sz="2800" dirty="0" err="1"/>
              <a:t>негайна</a:t>
            </a:r>
            <a:r>
              <a:rPr lang="ru-RU" sz="2800" dirty="0"/>
              <a:t> </a:t>
            </a:r>
            <a:r>
              <a:rPr lang="ru-RU" sz="2800" dirty="0" err="1"/>
              <a:t>відставка</a:t>
            </a:r>
            <a:r>
              <a:rPr lang="ru-RU" sz="2800" dirty="0"/>
              <a:t> президента.</a:t>
            </a:r>
            <a:endParaRPr lang="ru-RU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282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76672"/>
            <a:ext cx="8507288" cy="5026570"/>
          </a:xfrm>
        </p:spPr>
        <p:txBody>
          <a:bodyPr>
            <a:normAutofit fontScale="90000"/>
          </a:bodyPr>
          <a:lstStyle/>
          <a:p>
            <a:pPr algn="l"/>
            <a:r>
              <a:rPr lang="uk-UA" sz="27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27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7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uk-UA" sz="31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Диктаторські закони</a:t>
            </a:r>
            <a:r>
              <a:rPr lang="en-US" sz="31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uk-UA" sz="31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16.01.2014р</a:t>
            </a:r>
            <a:r>
              <a:rPr lang="uk-U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1.</a:t>
            </a:r>
            <a:r>
              <a:rPr lang="uk-UA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Заборона їздити колонами понад 5 автомобілів;</a:t>
            </a:r>
            <a:br>
              <a:rPr lang="uk-UA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обмеження діяльності інтернет-ЗМІ;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uk-UA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заборона мітингів;</a:t>
            </a:r>
            <a:br>
              <a:rPr lang="uk-UA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тюремне ув'язнення до 2 років за групові протести, носіння шолому, встановлення намету:</a:t>
            </a:r>
            <a:br>
              <a:rPr lang="uk-UA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3.арешт до 15 діб за благодійну допомогу протестувальникам;</a:t>
            </a:r>
            <a:br>
              <a:rPr lang="uk-UA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4.до 6 років ув'язнення за блокування місць перебування політиків і чиновників; </a:t>
            </a:r>
            <a:br>
              <a:rPr lang="uk-UA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5.обмеження волі або ув'язнення на строк до 3 років за виготовлення та поширення екстремістських матеріалів у ЗМІ або інтернеті</a:t>
            </a:r>
            <a:r>
              <a:rPr lang="uk-UA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4000" dirty="0" smtClean="0"/>
              <a:t/>
            </a:r>
            <a:br>
              <a:rPr lang="uk-UA" sz="4000" dirty="0" smtClean="0"/>
            </a:br>
            <a:r>
              <a:rPr lang="uk-UA" dirty="0" smtClean="0"/>
              <a:t/>
            </a:r>
            <a:br>
              <a:rPr lang="uk-UA" dirty="0" smtClean="0"/>
            </a:br>
            <a:endParaRPr lang="ru-RU" dirty="0"/>
          </a:p>
        </p:txBody>
      </p:sp>
      <p:pic>
        <p:nvPicPr>
          <p:cNvPr id="3" name="Рисунок 2" descr="Результат пошуку зображень за запитом &quot;Закони 16 січня&quot;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4437112"/>
            <a:ext cx="4457700" cy="2278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27807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404664"/>
            <a:ext cx="799288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22 січня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uk-UA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перші жертви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Революції Гідності.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Смерть 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Сергія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Нігояна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Михайла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Жизневського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22-27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січня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-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захоплення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Адміністрацій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областях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28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січня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Верховна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Рада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скасувала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"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диктаторські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закони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16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січня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".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У </a:t>
            </a:r>
            <a:r>
              <a:rPr lang="ru-RU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цей</a:t>
            </a:r>
            <a:r>
              <a:rPr lang="ru-RU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же день М. Азаров та весь уряд </a:t>
            </a:r>
            <a:r>
              <a:rPr lang="ru-RU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пішов</a:t>
            </a:r>
            <a:r>
              <a:rPr lang="ru-RU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у </a:t>
            </a:r>
            <a:r>
              <a:rPr lang="ru-RU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відставку</a:t>
            </a:r>
            <a:r>
              <a:rPr lang="ru-RU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.</a:t>
            </a:r>
            <a:br>
              <a:rPr lang="ru-RU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b="1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29 </a:t>
            </a:r>
            <a:r>
              <a:rPr lang="ru-RU" b="1" i="1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січня</a:t>
            </a:r>
            <a:r>
              <a:rPr lang="ru-RU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 - </a:t>
            </a:r>
            <a:r>
              <a:rPr lang="ru-RU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Верховна</a:t>
            </a:r>
            <a:r>
              <a:rPr lang="ru-RU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Рада </a:t>
            </a:r>
            <a:r>
              <a:rPr lang="ru-RU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ухвалила</a:t>
            </a:r>
            <a:r>
              <a:rPr lang="ru-RU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законопроект </a:t>
            </a:r>
            <a:r>
              <a:rPr lang="ru-RU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щодо</a:t>
            </a:r>
            <a:r>
              <a:rPr lang="ru-RU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амністії</a:t>
            </a:r>
            <a:r>
              <a:rPr lang="ru-RU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учасників</a:t>
            </a:r>
            <a:r>
              <a:rPr lang="ru-RU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акцій</a:t>
            </a:r>
            <a:r>
              <a:rPr lang="ru-RU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протесту.</a:t>
            </a:r>
            <a:br>
              <a:rPr lang="ru-RU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b="1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15 лютого</a:t>
            </a:r>
            <a:r>
              <a:rPr lang="ru-RU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 - </a:t>
            </a:r>
            <a:r>
              <a:rPr lang="ru-RU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мітингувальники</a:t>
            </a:r>
            <a:r>
              <a:rPr lang="ru-RU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почали </a:t>
            </a:r>
            <a:r>
              <a:rPr lang="ru-RU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звільняти</a:t>
            </a:r>
            <a:r>
              <a:rPr lang="ru-RU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КМДА.</a:t>
            </a:r>
            <a:br>
              <a:rPr lang="ru-RU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b="1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18-20 лютого</a:t>
            </a:r>
            <a:r>
              <a:rPr lang="ru-RU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 - </a:t>
            </a:r>
            <a:r>
              <a:rPr lang="ru-RU" b="1" i="1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пік</a:t>
            </a:r>
            <a:r>
              <a:rPr lang="ru-RU" b="1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Революції</a:t>
            </a:r>
            <a:r>
              <a:rPr lang="ru-RU" b="1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.</a:t>
            </a:r>
            <a:r>
              <a:rPr lang="ru-RU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 </a:t>
            </a:r>
            <a:r>
              <a:rPr lang="ru-RU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Криваві</a:t>
            </a:r>
            <a:r>
              <a:rPr lang="ru-RU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сутички</a:t>
            </a:r>
            <a:r>
              <a:rPr lang="ru-RU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в </a:t>
            </a:r>
            <a:r>
              <a:rPr lang="ru-RU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центрі</a:t>
            </a:r>
            <a:r>
              <a:rPr lang="ru-RU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Києва</a:t>
            </a:r>
            <a:r>
              <a:rPr lang="ru-RU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підпал</a:t>
            </a:r>
            <a:r>
              <a:rPr lang="ru-RU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Будинку</a:t>
            </a:r>
            <a:r>
              <a:rPr lang="ru-RU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профспілок</a:t>
            </a:r>
            <a:r>
              <a:rPr lang="ru-RU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та смерть </a:t>
            </a:r>
            <a:r>
              <a:rPr lang="ru-RU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багатьох</a:t>
            </a:r>
            <a:r>
              <a:rPr lang="ru-RU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євромайданівців</a:t>
            </a:r>
            <a:r>
              <a:rPr lang="ru-RU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(</a:t>
            </a:r>
            <a:r>
              <a:rPr lang="ru-RU" b="1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"</a:t>
            </a:r>
            <a:r>
              <a:rPr lang="ru-RU" b="1" i="1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Небесна</a:t>
            </a:r>
            <a:r>
              <a:rPr lang="ru-RU" b="1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Сотня"</a:t>
            </a:r>
            <a:r>
              <a:rPr lang="ru-RU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).</a:t>
            </a:r>
            <a:br>
              <a:rPr lang="ru-RU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b="1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20 лютого</a:t>
            </a:r>
            <a:r>
              <a:rPr lang="ru-RU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 - </a:t>
            </a:r>
            <a:r>
              <a:rPr lang="ru-RU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Верховна</a:t>
            </a:r>
            <a:r>
              <a:rPr lang="ru-RU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Рада </a:t>
            </a:r>
            <a:r>
              <a:rPr lang="ru-RU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прийняла</a:t>
            </a:r>
            <a:r>
              <a:rPr lang="ru-RU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постанову «Про </a:t>
            </a:r>
            <a:r>
              <a:rPr lang="ru-RU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засудження</a:t>
            </a:r>
            <a:r>
              <a:rPr lang="ru-RU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застосування</a:t>
            </a:r>
            <a:r>
              <a:rPr lang="ru-RU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насильства</a:t>
            </a:r>
            <a:r>
              <a:rPr lang="ru-RU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, яке </a:t>
            </a:r>
            <a:r>
              <a:rPr lang="ru-RU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призвело</a:t>
            </a:r>
            <a:r>
              <a:rPr lang="ru-RU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до </a:t>
            </a:r>
            <a:r>
              <a:rPr lang="ru-RU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загибелі</a:t>
            </a:r>
            <a:r>
              <a:rPr lang="ru-RU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мирних</a:t>
            </a:r>
            <a:r>
              <a:rPr lang="ru-RU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громадян</a:t>
            </a:r>
            <a:r>
              <a:rPr lang="ru-RU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України</a:t>
            </a:r>
            <a:r>
              <a:rPr lang="ru-RU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».</a:t>
            </a:r>
          </a:p>
          <a:p>
            <a:r>
              <a:rPr lang="ru-RU" b="1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21 лютого</a:t>
            </a:r>
            <a:r>
              <a:rPr lang="ru-RU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 - </a:t>
            </a:r>
            <a:r>
              <a:rPr lang="ru-RU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Лідери</a:t>
            </a:r>
            <a:r>
              <a:rPr lang="ru-RU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опозиції</a:t>
            </a:r>
            <a:r>
              <a:rPr lang="ru-RU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підписали</a:t>
            </a:r>
            <a:r>
              <a:rPr lang="ru-RU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з В. Януковичем угоду, але </a:t>
            </a:r>
            <a:r>
              <a:rPr lang="ru-RU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Євромайдан</a:t>
            </a:r>
            <a:r>
              <a:rPr lang="ru-RU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не </a:t>
            </a:r>
            <a:r>
              <a:rPr lang="ru-RU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визнав</a:t>
            </a:r>
            <a:r>
              <a:rPr lang="ru-RU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її</a:t>
            </a:r>
            <a:r>
              <a:rPr lang="ru-RU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вирішив</a:t>
            </a:r>
            <a:r>
              <a:rPr lang="ru-RU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йти</a:t>
            </a:r>
            <a:r>
              <a:rPr lang="ru-RU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до </a:t>
            </a:r>
            <a:r>
              <a:rPr lang="ru-RU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кінця</a:t>
            </a:r>
            <a:r>
              <a:rPr lang="ru-RU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.</a:t>
            </a:r>
            <a:br>
              <a:rPr lang="ru-RU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b="1" i="1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Ніч</a:t>
            </a:r>
            <a:r>
              <a:rPr lang="ru-RU" b="1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21 на 22 лютого</a:t>
            </a:r>
            <a:r>
              <a:rPr lang="ru-RU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 </a:t>
            </a:r>
            <a:r>
              <a:rPr lang="ru-RU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- </a:t>
            </a:r>
            <a:r>
              <a:rPr lang="ru-RU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втеча</a:t>
            </a:r>
            <a:r>
              <a:rPr lang="ru-RU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В. Януковича.</a:t>
            </a:r>
            <a:br>
              <a:rPr lang="ru-RU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b="1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22 лютого 2014 р.</a:t>
            </a:r>
            <a:r>
              <a:rPr lang="ru-RU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 - </a:t>
            </a:r>
            <a:r>
              <a:rPr lang="ru-RU" b="1" i="1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Кінець</a:t>
            </a:r>
            <a:r>
              <a:rPr lang="ru-RU" b="1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режиму Януковича</a:t>
            </a:r>
            <a:r>
              <a:rPr lang="ru-RU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: </a:t>
            </a:r>
            <a:r>
              <a:rPr lang="ru-RU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Верховна</a:t>
            </a:r>
            <a:r>
              <a:rPr lang="ru-RU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Рада </a:t>
            </a:r>
            <a:r>
              <a:rPr lang="ru-RU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України</a:t>
            </a:r>
            <a:r>
              <a:rPr lang="ru-RU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328-ма голосами </a:t>
            </a:r>
            <a:r>
              <a:rPr lang="ru-RU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народних</a:t>
            </a:r>
            <a:r>
              <a:rPr lang="ru-RU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депутатів</a:t>
            </a:r>
            <a:r>
              <a:rPr lang="ru-RU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підтримала</a:t>
            </a:r>
            <a:r>
              <a:rPr lang="ru-RU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Постанову про </a:t>
            </a:r>
            <a:r>
              <a:rPr lang="ru-RU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усунення</a:t>
            </a:r>
            <a:r>
              <a:rPr lang="ru-RU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Віктора</a:t>
            </a:r>
            <a:r>
              <a:rPr lang="ru-RU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Януковича з посади Президента </a:t>
            </a:r>
            <a:r>
              <a:rPr lang="ru-RU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України</a:t>
            </a:r>
            <a:r>
              <a:rPr lang="ru-RU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. </a:t>
            </a:r>
            <a:r>
              <a:rPr lang="ru-RU" b="1" i="1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Завершення</a:t>
            </a:r>
            <a:r>
              <a:rPr lang="ru-RU" b="1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Революції</a:t>
            </a:r>
            <a:r>
              <a:rPr lang="ru-RU" b="1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Гідності</a:t>
            </a:r>
            <a:r>
              <a:rPr lang="ru-RU" b="1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- </a:t>
            </a:r>
            <a:r>
              <a:rPr lang="ru-RU" b="1" i="1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першого</a:t>
            </a:r>
            <a:r>
              <a:rPr lang="ru-RU" b="1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етапу</a:t>
            </a:r>
            <a:r>
              <a:rPr lang="ru-RU" b="1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у </a:t>
            </a:r>
            <a:r>
              <a:rPr lang="ru-RU" b="1" i="1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боротьбі</a:t>
            </a:r>
            <a:r>
              <a:rPr lang="ru-RU" b="1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українського</a:t>
            </a:r>
            <a:r>
              <a:rPr lang="ru-RU" b="1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народу за </a:t>
            </a:r>
            <a:r>
              <a:rPr lang="ru-RU" b="1" i="1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збереження</a:t>
            </a:r>
            <a:r>
              <a:rPr lang="ru-RU" b="1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своєї</a:t>
            </a:r>
            <a:r>
              <a:rPr lang="ru-RU" b="1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незалежності</a:t>
            </a:r>
            <a:r>
              <a:rPr lang="ru-RU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3224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НЕБЕСНА СОТНЯ – АНГЕЛИ, ЯКІ ТРИМАЮТЬ УКРАЇНСЬКЕ НЕБО&quot;: ПАМ'ЯТЬ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8208912" cy="6182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4078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Головна площа. 22 січня. Фото Ilya Varlamo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3"/>
            <a:ext cx="7848872" cy="4854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83568" y="4797152"/>
            <a:ext cx="539204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i="1" dirty="0" smtClean="0"/>
          </a:p>
          <a:p>
            <a:endParaRPr lang="ru-RU" b="1" i="1" dirty="0" smtClean="0"/>
          </a:p>
          <a:p>
            <a:r>
              <a:rPr lang="ru-RU" b="1" i="1" dirty="0" err="1" smtClean="0"/>
              <a:t>Вул</a:t>
            </a:r>
            <a:r>
              <a:rPr lang="ru-RU" b="1" i="1" dirty="0"/>
              <a:t>. </a:t>
            </a:r>
            <a:r>
              <a:rPr lang="ru-RU" b="1" i="1" dirty="0" err="1"/>
              <a:t>Грушевського</a:t>
            </a:r>
            <a:r>
              <a:rPr lang="ru-RU" b="1" i="1" dirty="0"/>
              <a:t>. 22 </a:t>
            </a:r>
            <a:r>
              <a:rPr lang="ru-RU" b="1" i="1" dirty="0" smtClean="0"/>
              <a:t>січня2014р.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65046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20__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6300192" cy="3730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20__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0097" y="2793369"/>
            <a:ext cx="5976665" cy="4403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2854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548681"/>
            <a:ext cx="792088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 лютого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лідери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опозиції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підписали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Януковичем угоду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врегулювання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кризи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підписання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сприйнято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людьми на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Майдані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демонстранти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вимагали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президента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піти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відставку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Вранці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22 лютого Янукович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зник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Києва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Примітно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гарант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заздалегідь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готовий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варіанту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втечі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оскільки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 лютого, коли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владою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опозицією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велися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переговори, з "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Хонки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 почали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вивозити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майно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Остання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відправка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вантажівок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резиденції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завершилася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 4:00 22 лютого.</a:t>
            </a:r>
          </a:p>
        </p:txBody>
      </p:sp>
    </p:spTree>
    <p:extLst>
      <p:ext uri="{BB962C8B-B14F-4D97-AF65-F5344CB8AC3E}">
        <p14:creationId xmlns:p14="http://schemas.microsoft.com/office/powerpoint/2010/main" val="3337246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_3_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2656"/>
            <a:ext cx="6633319" cy="4633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__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2649340"/>
            <a:ext cx="5940219" cy="5445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6097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3892672"/>
              </p:ext>
            </p:extLst>
          </p:nvPr>
        </p:nvGraphicFramePr>
        <p:xfrm>
          <a:off x="467544" y="692695"/>
          <a:ext cx="7848871" cy="4824534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{0505E3EF-67EA-436B-97B2-0124C06EBD24}</a:tableStyleId>
              </a:tblPr>
              <a:tblGrid>
                <a:gridCol w="4032448"/>
                <a:gridCol w="3816423"/>
              </a:tblGrid>
              <a:tr h="1408829">
                <a:tc>
                  <a:txBody>
                    <a:bodyPr/>
                    <a:lstStyle/>
                    <a:p>
                      <a:pPr indent="27051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Кандидати в Президенти України, які набрали більше 5%</a:t>
                      </a:r>
                      <a:endParaRPr lang="ru-RU" sz="2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7051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Відсоток отриманих голосів, %</a:t>
                      </a:r>
                      <a:endParaRPr lang="ru-RU" sz="2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83141">
                <a:tc>
                  <a:txBody>
                    <a:bodyPr/>
                    <a:lstStyle/>
                    <a:p>
                      <a:pPr indent="27051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Порошенко Петро Олексійович </a:t>
                      </a:r>
                      <a:endParaRPr lang="ru-RU" sz="1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7051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54,70</a:t>
                      </a:r>
                      <a:endParaRPr lang="ru-RU" sz="1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83141">
                <a:tc>
                  <a:txBody>
                    <a:bodyPr/>
                    <a:lstStyle/>
                    <a:p>
                      <a:pPr indent="27051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Тимошенко Юлія Володимирівна</a:t>
                      </a:r>
                      <a:endParaRPr lang="ru-RU" sz="16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7051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12,81</a:t>
                      </a:r>
                      <a:endParaRPr lang="ru-RU" sz="1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83141">
                <a:tc>
                  <a:txBody>
                    <a:bodyPr/>
                    <a:lstStyle/>
                    <a:p>
                      <a:pPr indent="27051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Ляшко Олег Володимирович</a:t>
                      </a:r>
                      <a:endParaRPr lang="ru-RU" sz="16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7051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8,32</a:t>
                      </a:r>
                      <a:endParaRPr lang="ru-RU" sz="1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83141">
                <a:tc>
                  <a:txBody>
                    <a:bodyPr/>
                    <a:lstStyle/>
                    <a:p>
                      <a:pPr indent="27051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Гриценко Анатолій Степанович</a:t>
                      </a:r>
                      <a:endParaRPr lang="ru-RU" sz="16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7051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5,48</a:t>
                      </a:r>
                      <a:endParaRPr lang="ru-RU" sz="16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83141">
                <a:tc>
                  <a:txBody>
                    <a:bodyPr/>
                    <a:lstStyle/>
                    <a:p>
                      <a:pPr indent="27051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Тігіпко Сергій Леонідович</a:t>
                      </a:r>
                      <a:endParaRPr lang="ru-RU" sz="16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7051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5,23</a:t>
                      </a:r>
                      <a:endParaRPr lang="ru-RU" sz="1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323528" y="1"/>
            <a:ext cx="79928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Позачергові президентські вибори 25.05.2014р. 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5513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img.pravda.com/images/doc/0/a/0a0acef-bogdpivcyaegah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196752"/>
            <a:ext cx="6480720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6265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ШУ\ukrayinska-simvolika-prapor-Ukrayini-kviti-zhovto-sinya-strichk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4" y="3592859"/>
            <a:ext cx="5004048" cy="3265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67544" y="332657"/>
            <a:ext cx="763284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План уроку:</a:t>
            </a:r>
          </a:p>
          <a:p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1.Передумови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революційних подій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2013р.</a:t>
            </a:r>
          </a:p>
          <a:p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2.Початок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протестів на Майдані</a:t>
            </a:r>
          </a:p>
          <a:p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3.Події Революції Гідності. Небесна Сотня.</a:t>
            </a:r>
          </a:p>
          <a:p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4.Відновлення владної вертикалі. Наслідки Революції Гідності.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013рр.</a:t>
            </a:r>
          </a:p>
        </p:txBody>
      </p:sp>
      <p:pic>
        <p:nvPicPr>
          <p:cNvPr id="1026" name="Picture 2" descr="Фото: forbes.net.u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564904"/>
            <a:ext cx="4413920" cy="3351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7159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8925128"/>
              </p:ext>
            </p:extLst>
          </p:nvPr>
        </p:nvGraphicFramePr>
        <p:xfrm>
          <a:off x="467544" y="856980"/>
          <a:ext cx="7848871" cy="4726391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4816842"/>
                <a:gridCol w="3032029"/>
              </a:tblGrid>
              <a:tr h="585065">
                <a:tc>
                  <a:txBody>
                    <a:bodyPr/>
                    <a:lstStyle/>
                    <a:p>
                      <a:pPr indent="27051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Політична сила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7051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Відсоток набраних голосів, %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5065">
                <a:tc>
                  <a:txBody>
                    <a:bodyPr/>
                    <a:lstStyle/>
                    <a:p>
                      <a:pPr indent="27051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Політична партія «Народний фронт»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7051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22,14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5065">
                <a:tc>
                  <a:txBody>
                    <a:bodyPr/>
                    <a:lstStyle/>
                    <a:p>
                      <a:pPr indent="27051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Партія «Блок Петра Порошенка»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7051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21,82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5065">
                <a:tc>
                  <a:txBody>
                    <a:bodyPr/>
                    <a:lstStyle/>
                    <a:p>
                      <a:pPr indent="27051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Політична партія «Об'єднання «Самопоміч»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7051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10,97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5065">
                <a:tc>
                  <a:txBody>
                    <a:bodyPr/>
                    <a:lstStyle/>
                    <a:p>
                      <a:pPr indent="27051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Політична партія «Опозиційний блок»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7051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9,43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5065">
                <a:tc>
                  <a:txBody>
                    <a:bodyPr/>
                    <a:lstStyle/>
                    <a:p>
                      <a:pPr indent="27051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Радикальна Партія Олега Ляшка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7051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7,44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70130">
                <a:tc>
                  <a:txBody>
                    <a:bodyPr/>
                    <a:lstStyle/>
                    <a:p>
                      <a:pPr indent="27051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Політична партія Всеукраїнське об'єднання «Батьківщина»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7051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5,68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323528" y="44624"/>
            <a:ext cx="79928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i="1" dirty="0">
                <a:solidFill>
                  <a:srgbClr val="FF0000"/>
                </a:solidFill>
              </a:rPr>
              <a:t>Підсумки позачергових парламентських виборів 2014 року </a:t>
            </a:r>
            <a:endParaRPr lang="ru-RU" sz="2000" dirty="0">
              <a:solidFill>
                <a:srgbClr val="FF0000"/>
              </a:solidFill>
            </a:endParaRPr>
          </a:p>
          <a:p>
            <a:r>
              <a:rPr lang="uk-UA" sz="2000" b="1" i="1" dirty="0">
                <a:solidFill>
                  <a:srgbClr val="FF0000"/>
                </a:solidFill>
              </a:rPr>
              <a:t>(за партійними списками)</a:t>
            </a:r>
            <a:endParaRPr lang="ru-RU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4371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06690"/>
          </a:xfrm>
        </p:spPr>
        <p:txBody>
          <a:bodyPr>
            <a:normAutofit/>
          </a:bodyPr>
          <a:lstStyle/>
          <a:p>
            <a:pPr algn="l"/>
            <a:r>
              <a:rPr lang="uk-UA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Наслідки Революції Гідності:</a:t>
            </a:r>
            <a:br>
              <a:rPr lang="uk-UA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uk-UA" sz="28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збереження державного суверенітету України;</a:t>
            </a:r>
            <a:br>
              <a:rPr lang="uk-UA" sz="28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8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-ліквідація диктатури та диктаторських законів;</a:t>
            </a:r>
            <a:br>
              <a:rPr lang="uk-UA" sz="28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8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-відновлення основних демократичних свобод;</a:t>
            </a:r>
            <a:br>
              <a:rPr lang="uk-UA" sz="28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8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-ліквідація корумпованого режиму </a:t>
            </a:r>
            <a:r>
              <a:rPr lang="uk-UA" sz="2800" dirty="0" err="1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В.Януковича</a:t>
            </a:r>
            <a:r>
              <a:rPr lang="uk-UA" sz="28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br>
              <a:rPr lang="uk-UA" sz="28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8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-угода про асоціацію з ЄС;</a:t>
            </a:r>
            <a:br>
              <a:rPr lang="uk-UA" sz="28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8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-зміцнення </a:t>
            </a:r>
            <a:r>
              <a:rPr lang="uk-UA" sz="2800" dirty="0" err="1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зв'язків</a:t>
            </a:r>
            <a:r>
              <a:rPr lang="uk-UA" sz="28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НАТО;</a:t>
            </a:r>
            <a:br>
              <a:rPr lang="uk-UA" sz="28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8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-зростання патріотизму та солідарності українців;</a:t>
            </a:r>
            <a:br>
              <a:rPr lang="uk-UA" sz="28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8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-прискорене формування вертикалі влади;</a:t>
            </a:r>
            <a:br>
              <a:rPr lang="uk-UA" sz="28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8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-створення передумов проведення реформ;</a:t>
            </a:r>
            <a:br>
              <a:rPr lang="uk-UA" sz="28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8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-прискорення процесу формування громадянського суспільства.</a:t>
            </a:r>
            <a:br>
              <a:rPr lang="uk-UA" sz="28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3642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260648"/>
            <a:ext cx="8136904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Коли уряд Азарова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зірвав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підписання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угоди про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асоціацію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ЄС?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 А) 21 листопада 2013 року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 Б) 16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січня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2014 року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 В) 20 лютого 2014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року</a:t>
            </a:r>
          </a:p>
          <a:p>
            <a:r>
              <a:rPr lang="ru-RU" b="1" dirty="0">
                <a:solidFill>
                  <a:srgbClr val="5C5C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b="1" dirty="0" err="1">
                <a:solidFill>
                  <a:srgbClr val="5C5C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Революцію</a:t>
            </a:r>
            <a:r>
              <a:rPr lang="ru-RU" b="1" dirty="0">
                <a:solidFill>
                  <a:srgbClr val="5C5C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5C5C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Гідності</a:t>
            </a:r>
            <a:r>
              <a:rPr lang="ru-RU" b="1" dirty="0">
                <a:solidFill>
                  <a:srgbClr val="5C5C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5C5C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b="1" dirty="0">
                <a:solidFill>
                  <a:srgbClr val="5C5C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5C5C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називають</a:t>
            </a:r>
            <a:r>
              <a:rPr lang="ru-RU" b="1" dirty="0">
                <a:solidFill>
                  <a:srgbClr val="5C5C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5C5C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ще</a:t>
            </a:r>
            <a:r>
              <a:rPr lang="ru-RU" b="1" dirty="0">
                <a:solidFill>
                  <a:srgbClr val="5C5C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…</a:t>
            </a:r>
          </a:p>
          <a:p>
            <a:r>
              <a:rPr lang="ru-RU" dirty="0">
                <a:solidFill>
                  <a:srgbClr val="5C5C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 А) Майданом у </a:t>
            </a:r>
            <a:r>
              <a:rPr lang="ru-RU" dirty="0" err="1">
                <a:solidFill>
                  <a:srgbClr val="5C5C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Львові</a:t>
            </a:r>
            <a:endParaRPr lang="ru-RU" dirty="0">
              <a:solidFill>
                <a:srgbClr val="5C5C5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rgbClr val="5C5C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 Б) </a:t>
            </a:r>
            <a:r>
              <a:rPr lang="ru-RU" dirty="0" err="1">
                <a:solidFill>
                  <a:srgbClr val="5C5C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Українським</a:t>
            </a:r>
            <a:r>
              <a:rPr lang="ru-RU" dirty="0">
                <a:solidFill>
                  <a:srgbClr val="5C5C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Переворотом</a:t>
            </a:r>
          </a:p>
          <a:p>
            <a:r>
              <a:rPr lang="ru-RU" dirty="0">
                <a:solidFill>
                  <a:srgbClr val="5C5C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 В) Майданом у </a:t>
            </a:r>
            <a:r>
              <a:rPr lang="ru-RU" dirty="0" err="1">
                <a:solidFill>
                  <a:srgbClr val="5C5C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Києві</a:t>
            </a:r>
            <a:endParaRPr lang="ru-RU" dirty="0">
              <a:solidFill>
                <a:srgbClr val="5C5C5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solidFill>
                  <a:srgbClr val="5C5C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b="1" dirty="0" err="1">
                <a:solidFill>
                  <a:srgbClr val="5C5C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Чому</a:t>
            </a:r>
            <a:r>
              <a:rPr lang="ru-RU" b="1" dirty="0">
                <a:solidFill>
                  <a:srgbClr val="5C5C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5C5C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почалася</a:t>
            </a:r>
            <a:r>
              <a:rPr lang="ru-RU" b="1" dirty="0">
                <a:solidFill>
                  <a:srgbClr val="5C5C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5C5C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Революція</a:t>
            </a:r>
            <a:r>
              <a:rPr lang="ru-RU" b="1" dirty="0">
                <a:solidFill>
                  <a:srgbClr val="5C5C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5C5C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Гідності</a:t>
            </a:r>
            <a:r>
              <a:rPr lang="ru-RU" b="1" dirty="0">
                <a:solidFill>
                  <a:srgbClr val="5C5C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ru-RU" dirty="0">
                <a:solidFill>
                  <a:srgbClr val="5C5C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 А) Студентам не </a:t>
            </a:r>
            <a:r>
              <a:rPr lang="ru-RU" dirty="0" err="1">
                <a:solidFill>
                  <a:srgbClr val="5C5C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виплатили</a:t>
            </a:r>
            <a:r>
              <a:rPr lang="ru-RU" dirty="0">
                <a:solidFill>
                  <a:srgbClr val="5C5C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5C5C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стипендії</a:t>
            </a:r>
            <a:r>
              <a:rPr lang="ru-RU" dirty="0">
                <a:solidFill>
                  <a:srgbClr val="5C5C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solidFill>
                  <a:srgbClr val="5C5C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листопаді</a:t>
            </a:r>
            <a:r>
              <a:rPr lang="ru-RU" dirty="0">
                <a:solidFill>
                  <a:srgbClr val="5C5C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2013 року</a:t>
            </a:r>
          </a:p>
          <a:p>
            <a:r>
              <a:rPr lang="ru-RU" dirty="0">
                <a:solidFill>
                  <a:srgbClr val="5C5C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 Б) Через </a:t>
            </a:r>
            <a:r>
              <a:rPr lang="ru-RU" dirty="0" err="1">
                <a:solidFill>
                  <a:srgbClr val="5C5C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відхід</a:t>
            </a:r>
            <a:r>
              <a:rPr lang="ru-RU" dirty="0">
                <a:solidFill>
                  <a:srgbClr val="5C5C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5C5C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політичним</a:t>
            </a:r>
            <a:r>
              <a:rPr lang="ru-RU" dirty="0">
                <a:solidFill>
                  <a:srgbClr val="5C5C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5C5C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керівництвом</a:t>
            </a:r>
            <a:r>
              <a:rPr lang="ru-RU" dirty="0">
                <a:solidFill>
                  <a:srgbClr val="5C5C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5C5C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країни</a:t>
            </a:r>
            <a:r>
              <a:rPr lang="ru-RU" dirty="0">
                <a:solidFill>
                  <a:srgbClr val="5C5C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5C5C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dirty="0">
                <a:solidFill>
                  <a:srgbClr val="5C5C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курсу на </a:t>
            </a:r>
            <a:r>
              <a:rPr lang="ru-RU" dirty="0" err="1">
                <a:solidFill>
                  <a:srgbClr val="5C5C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євроінтеграцію</a:t>
            </a:r>
            <a:endParaRPr lang="ru-RU" dirty="0">
              <a:solidFill>
                <a:srgbClr val="5C5C5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rgbClr val="5C5C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 В) Через </a:t>
            </a:r>
            <a:r>
              <a:rPr lang="ru-RU" dirty="0" err="1">
                <a:solidFill>
                  <a:srgbClr val="5C5C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побиття</a:t>
            </a:r>
            <a:r>
              <a:rPr lang="ru-RU" dirty="0">
                <a:solidFill>
                  <a:srgbClr val="5C5C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5C5C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активістів</a:t>
            </a:r>
            <a:r>
              <a:rPr lang="ru-RU" dirty="0">
                <a:solidFill>
                  <a:srgbClr val="5C5C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solidFill>
                  <a:srgbClr val="5C5C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Майдані</a:t>
            </a:r>
            <a:r>
              <a:rPr lang="ru-RU" dirty="0">
                <a:solidFill>
                  <a:srgbClr val="5C5C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5C5C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Незалежності</a:t>
            </a:r>
            <a:endParaRPr lang="ru-RU" dirty="0">
              <a:solidFill>
                <a:srgbClr val="5C5C5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solidFill>
                  <a:srgbClr val="5C5C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b="1" dirty="0" err="1">
                <a:solidFill>
                  <a:srgbClr val="5C5C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b="1" dirty="0">
                <a:solidFill>
                  <a:srgbClr val="5C5C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5C5C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таке</a:t>
            </a:r>
            <a:r>
              <a:rPr lang="ru-RU" b="1" dirty="0">
                <a:solidFill>
                  <a:srgbClr val="5C5C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5C5C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революція</a:t>
            </a:r>
            <a:r>
              <a:rPr lang="ru-RU" b="1" dirty="0">
                <a:solidFill>
                  <a:srgbClr val="5C5C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ru-RU" dirty="0">
                <a:solidFill>
                  <a:srgbClr val="5C5C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 А) </a:t>
            </a:r>
            <a:r>
              <a:rPr lang="ru-RU" dirty="0" err="1">
                <a:solidFill>
                  <a:srgbClr val="5C5C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Швидка</a:t>
            </a:r>
            <a:r>
              <a:rPr lang="ru-RU" dirty="0">
                <a:solidFill>
                  <a:srgbClr val="5C5C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радикальна </a:t>
            </a:r>
            <a:r>
              <a:rPr lang="ru-RU" dirty="0" err="1">
                <a:solidFill>
                  <a:srgbClr val="5C5C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зміна</a:t>
            </a:r>
            <a:r>
              <a:rPr lang="ru-RU" dirty="0">
                <a:solidFill>
                  <a:srgbClr val="5C5C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5C5C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суспільства</a:t>
            </a:r>
            <a:endParaRPr lang="ru-RU" dirty="0">
              <a:solidFill>
                <a:srgbClr val="5C5C5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rgbClr val="5C5C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 Б) Те ж </a:t>
            </a:r>
            <a:r>
              <a:rPr lang="ru-RU" dirty="0" err="1">
                <a:solidFill>
                  <a:srgbClr val="5C5C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саме</a:t>
            </a:r>
            <a:r>
              <a:rPr lang="ru-RU" dirty="0">
                <a:solidFill>
                  <a:srgbClr val="5C5C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5C5C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solidFill>
                  <a:srgbClr val="5C5C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rgbClr val="5C5C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люстрація</a:t>
            </a:r>
            <a:endParaRPr lang="ru-RU" dirty="0">
              <a:solidFill>
                <a:srgbClr val="5C5C5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rgbClr val="5C5C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 В) </a:t>
            </a:r>
            <a:r>
              <a:rPr lang="ru-RU" dirty="0" err="1">
                <a:solidFill>
                  <a:srgbClr val="5C5C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</a:t>
            </a:r>
            <a:r>
              <a:rPr lang="ru-RU" dirty="0">
                <a:solidFill>
                  <a:srgbClr val="5C5C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5C5C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обрання</a:t>
            </a:r>
            <a:r>
              <a:rPr lang="ru-RU" dirty="0">
                <a:solidFill>
                  <a:srgbClr val="5C5C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5C5C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керівників</a:t>
            </a:r>
            <a:r>
              <a:rPr lang="ru-RU" dirty="0">
                <a:solidFill>
                  <a:srgbClr val="5C5C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5C5C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держави</a:t>
            </a:r>
            <a:endParaRPr lang="ru-RU" dirty="0">
              <a:solidFill>
                <a:srgbClr val="5C5C5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solidFill>
                  <a:srgbClr val="5C5C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За часу президентства кого </a:t>
            </a:r>
            <a:r>
              <a:rPr lang="ru-RU" b="1" dirty="0" err="1">
                <a:solidFill>
                  <a:srgbClr val="5C5C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почалася</a:t>
            </a:r>
            <a:r>
              <a:rPr lang="ru-RU" b="1" dirty="0">
                <a:solidFill>
                  <a:srgbClr val="5C5C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5C5C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Революція</a:t>
            </a:r>
            <a:r>
              <a:rPr lang="ru-RU" b="1" dirty="0">
                <a:solidFill>
                  <a:srgbClr val="5C5C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5C5C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Гідності</a:t>
            </a:r>
            <a:r>
              <a:rPr lang="ru-RU" b="1" dirty="0">
                <a:solidFill>
                  <a:srgbClr val="5C5C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ru-RU" dirty="0">
                <a:solidFill>
                  <a:srgbClr val="5C5C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 А) </a:t>
            </a:r>
            <a:r>
              <a:rPr lang="ru-RU" dirty="0" err="1">
                <a:solidFill>
                  <a:srgbClr val="5C5C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Віктора</a:t>
            </a:r>
            <a:r>
              <a:rPr lang="ru-RU" dirty="0">
                <a:solidFill>
                  <a:srgbClr val="5C5C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5C5C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Ющенка</a:t>
            </a:r>
            <a:endParaRPr lang="ru-RU" dirty="0">
              <a:solidFill>
                <a:srgbClr val="5C5C5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rgbClr val="5C5C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 Б) </a:t>
            </a:r>
            <a:r>
              <a:rPr lang="ru-RU" dirty="0" err="1">
                <a:solidFill>
                  <a:srgbClr val="5C5C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Віктора</a:t>
            </a:r>
            <a:r>
              <a:rPr lang="ru-RU" dirty="0">
                <a:solidFill>
                  <a:srgbClr val="5C5C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Януковича</a:t>
            </a:r>
          </a:p>
          <a:p>
            <a:r>
              <a:rPr lang="ru-RU" dirty="0">
                <a:solidFill>
                  <a:srgbClr val="5C5C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 В) Петра </a:t>
            </a:r>
            <a:r>
              <a:rPr lang="ru-RU" dirty="0" err="1">
                <a:solidFill>
                  <a:srgbClr val="5C5C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Порошенка</a:t>
            </a:r>
            <a:endParaRPr lang="ru-RU" dirty="0">
              <a:solidFill>
                <a:srgbClr val="5C5C5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62176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8316416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Коли, на думку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більшості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політиків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представників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ЗМІ та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активістів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почалася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Революція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Гідності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 А) 21 листопада 2013 року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 Б) 30 листопада 2013 року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 В) 1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січня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2014 року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 Коли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було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побито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мітингувальників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Майдані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Незалежності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 А)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ніч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21 на 22 листопада 2013 року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 Б)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ніч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29 на 30 листопада 2013 року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 В)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ніч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31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грудня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1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січня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2014 року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Яким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чином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вдалося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швидко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розповсюдити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інформацію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початок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протестів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Майдані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 А)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видання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надрукували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оголошення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 Б)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здійснено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оголошення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телеканалах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 В) Через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мережі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Facebook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Twitter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9. 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 називають загиблих  на Майдані</a:t>
            </a:r>
            <a:endParaRPr lang="ru-RU" b="1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t"/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 err="1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а.національна</a:t>
            </a:r>
            <a:r>
              <a:rPr lang="ru-RU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гвардія</a:t>
            </a:r>
            <a:endParaRPr lang="ru-RU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t"/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б.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Небесна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гвардія</a:t>
            </a:r>
            <a:endParaRPr lang="ru-RU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t"/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 err="1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в.Небесна</a:t>
            </a:r>
            <a:r>
              <a:rPr lang="ru-RU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сотня</a:t>
            </a:r>
          </a:p>
          <a:p>
            <a:r>
              <a:rPr lang="uk-UA" b="1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ru-RU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Яку </a:t>
            </a:r>
            <a:r>
              <a:rPr lang="ru-RU" b="1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назву</a:t>
            </a:r>
            <a:r>
              <a:rPr lang="ru-RU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отримало</a:t>
            </a:r>
            <a:r>
              <a:rPr lang="ru-RU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Народне</a:t>
            </a:r>
            <a:r>
              <a:rPr lang="ru-RU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Віче</a:t>
            </a:r>
            <a:r>
              <a:rPr lang="ru-RU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відбулося</a:t>
            </a:r>
            <a:r>
              <a:rPr lang="ru-RU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ru-RU" b="1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грудня</a:t>
            </a:r>
            <a:r>
              <a:rPr lang="ru-RU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2013</a:t>
            </a:r>
            <a:r>
              <a:rPr lang="ru-RU" b="1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b="1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t"/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 err="1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аДолой</a:t>
            </a:r>
            <a:r>
              <a:rPr lang="ru-RU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Януковича!</a:t>
            </a:r>
          </a:p>
          <a:p>
            <a:pPr fontAlgn="t"/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Марш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мільйонів</a:t>
            </a:r>
            <a:endParaRPr lang="ru-RU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t"/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Всеукраїнська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Рада</a:t>
            </a:r>
          </a:p>
          <a:p>
            <a:pPr fontAlgn="t"/>
            <a:endParaRPr lang="ru-RU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03559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548680"/>
            <a:ext cx="727280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Терміни і поняття: </a:t>
            </a:r>
            <a:r>
              <a:rPr lang="uk-UA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Євромайдан</a:t>
            </a: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Антимайдан</a:t>
            </a: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Революція Гідності,                                                          євроінтеграція, "Небесна сотня", "Диктаторські закони 16 січня 2014 року", </a:t>
            </a:r>
            <a:r>
              <a:rPr lang="uk-UA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тітушки</a:t>
            </a: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Правий сектор.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6875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0"/>
            <a:ext cx="8136904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Привід: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Адміністрація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президента В. Януковича та уряд на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чолі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М.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Азаровим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вели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активну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проросійську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зовнішню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політику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Важливим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етап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 в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історії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незалежної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стати </a:t>
            </a:r>
            <a:r>
              <a:rPr lang="ru-RU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Вільнюський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саміт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східного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партнерства 28–29 листопада 2013 р.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Але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незадовго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цього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зроблена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неочікувана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всіх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заява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  <a:r>
              <a:rPr lang="ru-RU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Кабінет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Міністрів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вирішив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призупинити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підготування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укладання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Угоди про </a:t>
            </a:r>
            <a:r>
              <a:rPr lang="ru-RU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асоціацію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Україною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Європейським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Союзом.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Такий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хід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подій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аж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ніяк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влаштовував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українців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зроблена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заява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стала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тим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каталізатором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призвів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перших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актів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протесту.,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покладали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великі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надії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співробітництво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ЄС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13708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548680"/>
            <a:ext cx="792088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Причини Майдану 2013</a:t>
            </a:r>
            <a:endParaRPr lang="ru-RU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Причин у Майдану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чимало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з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кожним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днем ​​протесту,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з'являлося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все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більше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більше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Але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головними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назвати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наступні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-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Брехня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відмова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ЄС;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-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Узурпація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влади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Януковичем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Економічна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криза;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- Тотальна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корупція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-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Свавілля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міліції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- Цензура;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-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Придушення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громадянських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свобод;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-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Репресії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проти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опозиції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53682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3654192"/>
              </p:ext>
            </p:extLst>
          </p:nvPr>
        </p:nvGraphicFramePr>
        <p:xfrm>
          <a:off x="0" y="476672"/>
          <a:ext cx="8316416" cy="61926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18646"/>
                <a:gridCol w="6497770"/>
              </a:tblGrid>
              <a:tr h="11611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 листопада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Вперше </a:t>
                      </a:r>
                      <a:r>
                        <a:rPr lang="uk-UA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зявляється</a:t>
                      </a: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назва </a:t>
                      </a:r>
                      <a:r>
                        <a:rPr lang="uk-UA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Євромайдан.Цього</a:t>
                      </a: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дня «</a:t>
                      </a:r>
                      <a:r>
                        <a:rPr lang="uk-UA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євромайдани</a:t>
                      </a: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 відбулися також у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Одесі,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Вінниці,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Миколаєві,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Донецьку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Кривому Розі,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Сумах, та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Чернівцях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1611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 листопада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Ранок у Києві на Майдані Незалежності розпочався зі штовханини з міліцією, яка намагалася відтіснити мітингувальників, розширивши площу навколо місця встановлення новорічної ялинки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7740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26листопада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Цього дня студенти КНУ ім. Шевченка та НаУКМА вийшли на перший попереджувальний студентський страйк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870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 листопада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Силовий розгін Майдану силами Беркуту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1611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грудня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</a:t>
                      </a: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річницю Референдуму про суверенітет 1991 року на майдани і вулиці Києва вийшли, за різними оцінками, від 500 тисяч до 1 млн. протестувальників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870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грудня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Вимога Євромайдану повернутися до Конституції 2004р.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7740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 січня 2014р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Пропризидентська більшість проголосувала у ВРУ пакет 10  антиконституційних законів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870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 січня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Поширення антиурядових виступів по всій Україні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75173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Euromaidan coll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0"/>
            <a:ext cx="7920879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9646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Перше зіткнення протестуючих з беркутом. 24 листопада 2013 р. Фото Efrem LukatskyAP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60648"/>
            <a:ext cx="7124303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331640" y="3105835"/>
            <a:ext cx="552636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i="1" dirty="0" smtClean="0"/>
          </a:p>
          <a:p>
            <a:endParaRPr lang="ru-RU" b="1" i="1" dirty="0"/>
          </a:p>
          <a:p>
            <a:endParaRPr lang="ru-RU" b="1" i="1" dirty="0" smtClean="0"/>
          </a:p>
          <a:p>
            <a:endParaRPr lang="ru-RU" b="1" i="1" dirty="0"/>
          </a:p>
          <a:p>
            <a:endParaRPr lang="ru-RU" b="1" i="1" dirty="0" smtClean="0"/>
          </a:p>
          <a:p>
            <a:endParaRPr lang="ru-RU" b="1" i="1" dirty="0"/>
          </a:p>
          <a:p>
            <a:endParaRPr lang="ru-RU" b="1" i="1" dirty="0" smtClean="0"/>
          </a:p>
          <a:p>
            <a:r>
              <a:rPr lang="ru-RU" b="1" i="1" dirty="0" smtClean="0"/>
              <a:t>Перше </a:t>
            </a:r>
            <a:r>
              <a:rPr lang="ru-RU" b="1" i="1" dirty="0" err="1"/>
              <a:t>зіткнення</a:t>
            </a:r>
            <a:r>
              <a:rPr lang="ru-RU" b="1" i="1" dirty="0"/>
              <a:t> </a:t>
            </a:r>
            <a:r>
              <a:rPr lang="ru-RU" b="1" i="1" dirty="0" err="1"/>
              <a:t>протестуючих</a:t>
            </a:r>
            <a:r>
              <a:rPr lang="ru-RU" b="1" i="1" dirty="0"/>
              <a:t> з </a:t>
            </a:r>
            <a:r>
              <a:rPr lang="ru-RU" b="1" i="1" dirty="0" smtClean="0"/>
              <a:t>Беркутом</a:t>
            </a:r>
            <a:r>
              <a:rPr lang="ru-RU" b="1" i="1" dirty="0"/>
              <a:t>. 24 листопада 2013 р.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39064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692696"/>
            <a:ext cx="806489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 листопада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мітинги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вже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всій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Янукович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летить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Вільнюса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де,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незважаючи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те,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відбувається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країні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хоронить угоду з ЄС.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Тоді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глава МЗС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Польщі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Радослав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Сікорський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сказав: "Ваш президент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вибрав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Росію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".</a:t>
            </a:r>
          </a:p>
        </p:txBody>
      </p:sp>
      <p:pic>
        <p:nvPicPr>
          <p:cNvPr id="1026" name="Picture 2" descr="У Вільнюсі розпочалась зустріч Януковича з Барозу та Ромпеєм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140968"/>
            <a:ext cx="5476875" cy="3238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07504" y="3105835"/>
            <a:ext cx="244827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uk-UA" b="1" dirty="0" smtClean="0"/>
          </a:p>
          <a:p>
            <a:endParaRPr lang="uk-UA" b="1" dirty="0"/>
          </a:p>
          <a:p>
            <a:endParaRPr lang="uk-UA" b="1" dirty="0" smtClean="0"/>
          </a:p>
          <a:p>
            <a:endParaRPr lang="uk-UA" b="1" dirty="0"/>
          </a:p>
          <a:p>
            <a:endParaRPr lang="uk-UA" b="1" dirty="0" smtClean="0"/>
          </a:p>
          <a:p>
            <a:endParaRPr lang="uk-UA" b="1" dirty="0"/>
          </a:p>
          <a:p>
            <a:endParaRPr lang="uk-UA" b="1" dirty="0" smtClean="0"/>
          </a:p>
          <a:p>
            <a:r>
              <a:rPr lang="uk-UA" b="1" dirty="0" smtClean="0"/>
              <a:t>Зустріч </a:t>
            </a:r>
            <a:r>
              <a:rPr lang="ru-RU" b="1" dirty="0" smtClean="0"/>
              <a:t>Януковича </a:t>
            </a:r>
            <a:r>
              <a:rPr lang="ru-RU" b="1" dirty="0"/>
              <a:t>з </a:t>
            </a:r>
            <a:r>
              <a:rPr lang="ru-RU" b="1" dirty="0" err="1"/>
              <a:t>Барозу</a:t>
            </a:r>
            <a:r>
              <a:rPr lang="ru-RU" b="1" dirty="0"/>
              <a:t> та </a:t>
            </a:r>
            <a:r>
              <a:rPr lang="ru-RU" b="1" dirty="0" err="1" smtClean="0"/>
              <a:t>Ромпеєм</a:t>
            </a:r>
            <a:r>
              <a:rPr lang="ru-RU" b="1" dirty="0" smtClean="0"/>
              <a:t> у</a:t>
            </a:r>
            <a:endParaRPr lang="ru-RU" b="1" dirty="0"/>
          </a:p>
          <a:p>
            <a:r>
              <a:rPr lang="ru-RU" b="1" dirty="0" smtClean="0"/>
              <a:t> </a:t>
            </a:r>
            <a:r>
              <a:rPr lang="ru-RU" b="1" dirty="0" err="1"/>
              <a:t>Вільнюсі</a:t>
            </a:r>
            <a:r>
              <a:rPr lang="ru-RU" b="1" dirty="0"/>
              <a:t> </a:t>
            </a:r>
            <a:r>
              <a:rPr lang="ru-RU" b="1" dirty="0" err="1" smtClean="0"/>
              <a:t>розпочалась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842089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346</TotalTime>
  <Words>530</Words>
  <Application>Microsoft Office PowerPoint</Application>
  <PresentationFormat>Экран (4:3)</PresentationFormat>
  <Paragraphs>129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“Диктаторські закони” 16.01.2014р  1.Заборона їздити колонами понад 5 автомобілів; обмеження діяльності інтернет-ЗМІ; 2.заборона мітингів; тюремне ув'язнення до 2 років за групові протести, носіння шолому, встановлення намету: 3.арешт до 15 діб за благодійну допомогу протестувальникам; 4.до 6 років ув'язнення за блокування місць перебування політиків і чиновників;  5.обмеження волі або ув'язнення на строк до 3 років за виготовлення та поширення екстремістських матеріалів у ЗМІ або інтернеті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Наслідки Революції Гідності: -збереження державного суверенітету України; -ліквідація диктатури та диктаторських законів; -відновлення основних демократичних свобод; -ліквідація корумпованого режиму В.Януковича; -угода про асоціацію з ЄС; -зміцнення зв'язків з НАТО; -зростання патріотизму та солідарності українців; -прискорене формування вертикалі влади; -створення передумов проведення реформ; -прискорення процесу формування громадянського суспільства.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21</cp:revision>
  <dcterms:created xsi:type="dcterms:W3CDTF">2018-03-15T06:11:23Z</dcterms:created>
  <dcterms:modified xsi:type="dcterms:W3CDTF">2020-04-03T09:34:07Z</dcterms:modified>
</cp:coreProperties>
</file>