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FFCC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98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B7EA60C-BB74-4DC8-BA7E-4194426DE1E9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C5B47C9-92A1-4034-8B40-CDB88D3BBA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00FF"/>
                </a:solidFill>
              </a:rPr>
              <a:t>Кристалогідрати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  <a:latin typeface="+mj-lt"/>
              </a:rPr>
              <a:t>Номенклатура, найважливіші кристалогідрати та їх застосування</a:t>
            </a:r>
            <a:endParaRPr lang="ru-RU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542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052736"/>
            <a:ext cx="6965245" cy="79208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00FF"/>
                </a:solidFill>
              </a:rPr>
              <a:t>Розв'язування задач</a:t>
            </a:r>
            <a:br>
              <a:rPr lang="uk-UA" b="1" dirty="0" smtClean="0">
                <a:solidFill>
                  <a:srgbClr val="0000FF"/>
                </a:solidFill>
              </a:rPr>
            </a:b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628800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Обчисліть молярну масу 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кристалічної соди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Розв'язання:</a:t>
            </a: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 (Na</a:t>
            </a:r>
            <a:r>
              <a:rPr lang="pl-PL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pl-PL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3 </a:t>
            </a:r>
            <a:r>
              <a:rPr lang="pl-PL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Н</a:t>
            </a:r>
            <a:r>
              <a:rPr lang="pl-PL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О)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 (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u-RU" sz="1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ru-RU" sz="1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</a:t>
            </a:r>
            <a:r>
              <a:rPr lang="ru-RU" sz="1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О)</a:t>
            </a:r>
          </a:p>
          <a:p>
            <a:r>
              <a:rPr lang="pl-PL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(Na</a:t>
            </a:r>
            <a:r>
              <a:rPr lang="pl-PL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pl-PL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3 </a:t>
            </a:r>
            <a:r>
              <a:rPr lang="pl-PL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Н</a:t>
            </a:r>
            <a:r>
              <a:rPr lang="pl-PL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106 + 10 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= 106 + 180 = 286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г/моль</a:t>
            </a:r>
          </a:p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286 г/моль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07320" y="3198460"/>
                <a:ext cx="7009095" cy="3692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Задача 2.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Визначте масову частку </a:t>
                </a:r>
                <a:r>
                  <a:rPr lang="uk-UA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кристалізаційної води </a:t>
                </a:r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манган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(ІІ) </a:t>
                </a:r>
                <a:r>
                  <a:rPr lang="ru-RU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сульфаті</a:t>
                </a:r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гептагідраті</a:t>
                </a:r>
                <a:r>
                  <a:rPr lang="uk-UA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uk-UA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Розв'язання:</a:t>
                </a:r>
                <a:endPara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Дано: 	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Знайдемо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молярну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масу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манган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(ІІ) </a:t>
                </a:r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сульфату 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MnSO4</a:t>
                </a:r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●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 H</a:t>
                </a:r>
                <a:r>
                  <a:rPr lang="uk-UA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 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uk-UA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гептагідрату</a:t>
                </a:r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(MnSO4</a:t>
                </a:r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●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 H</a:t>
                </a:r>
                <a:r>
                  <a:rPr lang="uk-UA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 ) = 55 + 32 + 16</a:t>
                </a:r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●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 +7</a:t>
                </a:r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●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18= </a:t>
                </a:r>
              </a:p>
              <a:p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(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</a:t>
                </a:r>
                <a:r>
                  <a:rPr lang="ru-RU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О) - </a:t>
                </a:r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151+126=277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моль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 (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</a:t>
                </a:r>
                <a:r>
                  <a:rPr lang="ru-RU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О)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</a:t>
                </a:r>
                <a:r>
                  <a:rPr lang="uk-UA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ru-RU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М (Н</m:t>
                        </m:r>
                        <m:r>
                          <m:rPr>
                            <m:nor/>
                          </m:rPr>
                          <a:rPr lang="ru-RU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ru-RU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О) 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М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(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MnSO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uk-UA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● 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7 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m:rPr>
                            <m:nor/>
                          </m:rPr>
                          <a:rPr lang="uk-UA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)</m:t>
                        </m:r>
                      </m:den>
                    </m:f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/>
                          </a:rPr>
                          <m:t>126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/>
                          </a:rPr>
                          <m:t>277</m:t>
                        </m:r>
                      </m:den>
                    </m:f>
                  </m:oMath>
                </a14:m>
                <a:r>
                  <a:rPr lang="en-US" dirty="0" smtClean="0"/>
                  <a:t>=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,4549 або </a:t>
                </a:r>
                <a:r>
                  <a:rPr lang="ru-RU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Відповідь</a:t>
                </a:r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45,49%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</a:t>
                </a:r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45,49%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endParaRPr lang="ru-RU" dirty="0" smtClean="0"/>
              </a:p>
              <a:p>
                <a:r>
                  <a:rPr lang="uk-UA" dirty="0"/>
                  <a:t> 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320" y="3198460"/>
                <a:ext cx="7009095" cy="3692999"/>
              </a:xfrm>
              <a:prstGeom prst="rect">
                <a:avLst/>
              </a:prstGeom>
              <a:blipFill rotWithShape="1">
                <a:blip r:embed="rId2"/>
                <a:stretch>
                  <a:fillRect l="-696" t="-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>
            <a:cxnSpLocks noChangeShapeType="1"/>
          </p:cNvCxnSpPr>
          <p:nvPr/>
        </p:nvCxnSpPr>
        <p:spPr bwMode="auto">
          <a:xfrm flipV="1">
            <a:off x="1307321" y="4783509"/>
            <a:ext cx="1680503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Прямая соединительная линия 7"/>
          <p:cNvCxnSpPr/>
          <p:nvPr/>
        </p:nvCxnSpPr>
        <p:spPr>
          <a:xfrm>
            <a:off x="3870007" y="3439477"/>
            <a:ext cx="0" cy="61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cxnSpLocks noChangeShapeType="1"/>
          </p:cNvCxnSpPr>
          <p:nvPr/>
        </p:nvCxnSpPr>
        <p:spPr bwMode="auto">
          <a:xfrm>
            <a:off x="3009931" y="4488055"/>
            <a:ext cx="0" cy="11690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14189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08920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00FF"/>
                </a:solidFill>
              </a:rPr>
              <a:t>Бажаю успіхів!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86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00FF"/>
                </a:solidFill>
              </a:rPr>
              <a:t>Гідратація, гідрати, кристалогідрати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7"/>
            <a:ext cx="6637352" cy="3603812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йони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розчинюваної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водою. 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 звана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гідратація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гідратами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Гідрати – нестійкі сполуки, існують лише в розчинах. Але іноді, навіть після виділення розчиненої речовини з розчину, вода залишається у складі її кристалів.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Кристалогідрати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кристалічні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Воду,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входить до складу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кристалогідратів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кристалізаційною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75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00FF"/>
                </a:solidFill>
              </a:rPr>
              <a:t>Утворення</a:t>
            </a:r>
            <a:r>
              <a:rPr lang="uk-UA" dirty="0" smtClean="0">
                <a:solidFill>
                  <a:srgbClr val="0000FF"/>
                </a:solidFill>
              </a:rPr>
              <a:t> </a:t>
            </a:r>
            <a:r>
              <a:rPr lang="uk-UA" sz="4000" b="1" dirty="0" smtClean="0">
                <a:solidFill>
                  <a:srgbClr val="0000FF"/>
                </a:solidFill>
              </a:rPr>
              <a:t>кристалогідрату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C:\Users\комп\Desktop\1316037603_image09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349300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6703" y="4365104"/>
            <a:ext cx="3528392" cy="1200329"/>
          </a:xfrm>
          <a:prstGeom prst="rect">
            <a:avLst/>
          </a:prstGeom>
          <a:solidFill>
            <a:srgbClr val="CCECFF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 до безводного купрум(ІІ) сульфату воду.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Білий порошок набуває блакитного кольору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70561" y="4347537"/>
            <a:ext cx="1728192" cy="1200329"/>
          </a:xfrm>
          <a:prstGeom prst="rect">
            <a:avLst/>
          </a:prstGeom>
          <a:solidFill>
            <a:srgbClr val="FFCCCC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Утворений розчин містить гідратовані йони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Cu(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комп\Desktop\rastvor-mednogo-kuporos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16832"/>
            <a:ext cx="1636378" cy="180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комп\Desktop\hq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481" y="1916832"/>
            <a:ext cx="2117089" cy="180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69215" y="4262831"/>
            <a:ext cx="2016224" cy="1284967"/>
          </a:xfrm>
          <a:prstGeom prst="rect">
            <a:avLst/>
          </a:prstGeom>
          <a:solidFill>
            <a:srgbClr val="CCECFF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uk-UA" sz="15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нагріванні розчину, вода випаровується і утворюються дрібні блакитні кристали.</a:t>
            </a:r>
            <a:endParaRPr lang="ru-RU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36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00FF"/>
                </a:solidFill>
              </a:rPr>
              <a:t>Традиційні назви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873230"/>
            <a:ext cx="6565344" cy="4046047"/>
          </a:xfrm>
        </p:spPr>
        <p:txBody>
          <a:bodyPr/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Утворений в попередньому досліді кристалогідрат має формулу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CuSO4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5H</a:t>
            </a:r>
            <a:r>
              <a:rPr 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marL="0" indent="0" algn="just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(тривіальна назва – мідний купорос).</a:t>
            </a:r>
          </a:p>
          <a:p>
            <a:pPr marL="0" indent="0" algn="ctr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Тривіальні (загальновживані) </a:t>
            </a:r>
          </a:p>
          <a:p>
            <a:pPr marL="0" indent="0" algn="ctr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назви деяких кристалогідратів</a:t>
            </a:r>
          </a:p>
          <a:p>
            <a:pPr marL="0" indent="0" algn="just">
              <a:buNone/>
            </a:pP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7493" t="36468" r="39174" b="45045"/>
          <a:stretch/>
        </p:blipFill>
        <p:spPr bwMode="auto">
          <a:xfrm>
            <a:off x="2123728" y="4077072"/>
            <a:ext cx="5634097" cy="18115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707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00FF"/>
                </a:solidFill>
              </a:rPr>
              <a:t>Сучасна номенклатура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119256"/>
            <a:ext cx="6696744" cy="3830023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міжнародною номенклатурою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кристалогідрату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систематичної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солі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кристалізаційної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води. </a:t>
            </a:r>
          </a:p>
          <a:p>
            <a:pPr algn="just"/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слова «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гідрат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префікс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утворений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грецьких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числівників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моно- (1);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(2); три – (3); тетра –(4); пента – (5);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гекса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(6);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гепта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(7); окта – (8); нона- (9); дека – (10).</a:t>
            </a:r>
            <a:endParaRPr lang="ru-RU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CuSO4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5H</a:t>
            </a:r>
            <a:r>
              <a:rPr 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купрум(ІІ) сульфат </a:t>
            </a:r>
            <a:r>
              <a:rPr lang="uk-UA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пентагідрат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00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00FF"/>
                </a:solidFill>
              </a:rPr>
              <a:t>Найважливіші кристалогідрати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1033" name="Picture 9" descr="C:\Users\комп\Desktop\glauberova_sol_dlya_pohudeniya.jpg.crop_displa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76" y="2128166"/>
            <a:ext cx="1750690" cy="175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4317849" y="2090843"/>
            <a:ext cx="1783085" cy="1825335"/>
            <a:chOff x="5063909" y="2090843"/>
            <a:chExt cx="1783085" cy="1825335"/>
          </a:xfrm>
        </p:grpSpPr>
        <p:pic>
          <p:nvPicPr>
            <p:cNvPr id="1032" name="Picture 8" descr="C:\Users\комп\Desktop\469px-Copper_sulfat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3909" y="2090843"/>
              <a:ext cx="1783085" cy="1825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207334" y="3324858"/>
              <a:ext cx="14921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CuSO</a:t>
              </a:r>
              <a:r>
                <a:rPr lang="en-US" b="1" baseline="-25000" dirty="0">
                  <a:solidFill>
                    <a:schemeClr val="bg1"/>
                  </a:solidFill>
                </a:rPr>
                <a:t>4</a:t>
              </a:r>
              <a:r>
                <a:rPr lang="en-US" b="1" dirty="0">
                  <a:solidFill>
                    <a:schemeClr val="bg1"/>
                  </a:solidFill>
                </a:rPr>
                <a:t> ·5</a:t>
              </a:r>
              <a:r>
                <a:rPr lang="ru-RU" b="1" dirty="0">
                  <a:solidFill>
                    <a:schemeClr val="bg1"/>
                  </a:solidFill>
                </a:rPr>
                <a:t>Н</a:t>
              </a:r>
              <a:r>
                <a:rPr lang="ru-RU" b="1" baseline="-25000" dirty="0">
                  <a:solidFill>
                    <a:schemeClr val="bg1"/>
                  </a:solidFill>
                </a:rPr>
                <a:t>2</a:t>
              </a:r>
              <a:r>
                <a:rPr lang="en-US" b="1" dirty="0">
                  <a:solidFill>
                    <a:schemeClr val="bg1"/>
                  </a:solidFill>
                </a:rPr>
                <a:t>O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098876" y="4077072"/>
            <a:ext cx="1783084" cy="1803639"/>
            <a:chOff x="5872887" y="3981246"/>
            <a:chExt cx="1783084" cy="1803639"/>
          </a:xfrm>
        </p:grpSpPr>
        <p:pic>
          <p:nvPicPr>
            <p:cNvPr id="1030" name="Picture 6" descr="C:\Users\комп\Desktop\220px-Gypsum-20999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2887" y="3981246"/>
              <a:ext cx="1783084" cy="18036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6185611" y="4077072"/>
              <a:ext cx="14221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CaSO</a:t>
              </a:r>
              <a:r>
                <a:rPr lang="en-US" b="1" baseline="-25000" dirty="0">
                  <a:solidFill>
                    <a:schemeClr val="bg1"/>
                  </a:solidFill>
                </a:rPr>
                <a:t>4</a:t>
              </a:r>
              <a:r>
                <a:rPr lang="en-US" b="1" dirty="0">
                  <a:solidFill>
                    <a:schemeClr val="bg1"/>
                  </a:solidFill>
                </a:rPr>
                <a:t> ·2</a:t>
              </a:r>
              <a:r>
                <a:rPr lang="ru-RU" b="1" dirty="0">
                  <a:solidFill>
                    <a:schemeClr val="bg1"/>
                  </a:solidFill>
                </a:rPr>
                <a:t>Н</a:t>
              </a:r>
              <a:r>
                <a:rPr lang="ru-RU" b="1" baseline="-25000" dirty="0">
                  <a:solidFill>
                    <a:schemeClr val="bg1"/>
                  </a:solidFill>
                </a:rPr>
                <a:t>2</a:t>
              </a:r>
              <a:r>
                <a:rPr lang="en-US" b="1" dirty="0">
                  <a:solidFill>
                    <a:schemeClr val="bg1"/>
                  </a:solidFill>
                </a:rPr>
                <a:t>O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428969" y="3882168"/>
            <a:ext cx="1747756" cy="1902717"/>
            <a:chOff x="1528076" y="3931706"/>
            <a:chExt cx="1747756" cy="1902717"/>
          </a:xfrm>
        </p:grpSpPr>
        <p:pic>
          <p:nvPicPr>
            <p:cNvPr id="1031" name="Picture 7" descr="C:\Users\комп\Desktop\kuporos-0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076" y="3931706"/>
              <a:ext cx="1747756" cy="1902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1528076" y="5230887"/>
              <a:ext cx="156696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FeSO</a:t>
              </a:r>
              <a:r>
                <a:rPr lang="en-US" b="1" baseline="-25000" dirty="0">
                  <a:solidFill>
                    <a:schemeClr val="bg1"/>
                  </a:solidFill>
                </a:rPr>
                <a:t>4</a:t>
              </a:r>
              <a:r>
                <a:rPr lang="en-US" b="1" dirty="0">
                  <a:solidFill>
                    <a:schemeClr val="bg1"/>
                  </a:solidFill>
                </a:rPr>
                <a:t> ·7</a:t>
              </a:r>
              <a:r>
                <a:rPr lang="ru-RU" b="1" dirty="0">
                  <a:solidFill>
                    <a:schemeClr val="bg1"/>
                  </a:solidFill>
                </a:rPr>
                <a:t>Н</a:t>
              </a:r>
              <a:r>
                <a:rPr lang="ru-RU" b="1" baseline="-25000" dirty="0">
                  <a:solidFill>
                    <a:schemeClr val="bg1"/>
                  </a:solidFill>
                </a:rPr>
                <a:t>2</a:t>
              </a:r>
              <a:r>
                <a:rPr lang="en-US" b="1" dirty="0">
                  <a:solidFill>
                    <a:schemeClr val="bg1"/>
                  </a:solidFill>
                </a:rPr>
                <a:t>O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609115" y="3429000"/>
            <a:ext cx="1658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Na</a:t>
            </a:r>
            <a:r>
              <a:rPr lang="en-US" b="1" baseline="-25000" dirty="0"/>
              <a:t>2</a:t>
            </a:r>
            <a:r>
              <a:rPr lang="en-US" b="1" dirty="0"/>
              <a:t>SO</a:t>
            </a:r>
            <a:r>
              <a:rPr lang="en-US" b="1" baseline="-25000" dirty="0"/>
              <a:t>4</a:t>
            </a:r>
            <a:r>
              <a:rPr lang="en-US" b="1" dirty="0"/>
              <a:t> ·10</a:t>
            </a:r>
            <a:r>
              <a:rPr lang="ru-RU" b="1" dirty="0"/>
              <a:t>Н</a:t>
            </a:r>
            <a:r>
              <a:rPr lang="ru-RU" b="1" baseline="-25000" dirty="0"/>
              <a:t>2</a:t>
            </a:r>
            <a:r>
              <a:rPr lang="en-US" b="1" dirty="0"/>
              <a:t>O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284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rgbClr val="0000FF"/>
                </a:solidFill>
              </a:rPr>
              <a:t>Застосування</a:t>
            </a:r>
            <a:r>
              <a:rPr lang="uk-UA" sz="3600" b="1" dirty="0" smtClean="0">
                <a:solidFill>
                  <a:srgbClr val="0000FF"/>
                </a:solidFill>
              </a:rPr>
              <a:t> </a:t>
            </a:r>
            <a:r>
              <a:rPr lang="uk-UA" sz="4000" b="1" dirty="0" smtClean="0">
                <a:solidFill>
                  <a:srgbClr val="0000FF"/>
                </a:solidFill>
              </a:rPr>
              <a:t>кристалогідратів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2050" name="Picture 2" descr="C:\Users\комп\Desktop\603px-Copper_aspirinate-603x4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49867"/>
            <a:ext cx="2293742" cy="166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комп\Desktop\kak-razvesti-mednyj-kuporos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19" y="4293096"/>
            <a:ext cx="2256284" cy="147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комп\Desktop\8650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068" y="4647803"/>
            <a:ext cx="2671763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комп\Desktop\acdd46dfa68b7c03b50615651baad99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21"/>
          <a:stretch/>
        </p:blipFill>
        <p:spPr bwMode="auto">
          <a:xfrm>
            <a:off x="3127858" y="2984179"/>
            <a:ext cx="2748973" cy="167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6000" y="2038372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+mj-lt"/>
              </a:rPr>
              <a:t>Мідний купорос, купрум(ІІ) сульфат </a:t>
            </a:r>
            <a:r>
              <a:rPr lang="uk-UA" b="1" dirty="0" err="1" smtClean="0">
                <a:solidFill>
                  <a:srgbClr val="C00000"/>
                </a:solidFill>
                <a:latin typeface="+mj-lt"/>
              </a:rPr>
              <a:t>пентагідрат</a:t>
            </a:r>
            <a:endParaRPr lang="uk-UA" b="1" dirty="0" smtClean="0">
              <a:solidFill>
                <a:srgbClr val="C00000"/>
              </a:solidFill>
              <a:latin typeface="+mj-lt"/>
            </a:endParaRPr>
          </a:p>
          <a:p>
            <a:endParaRPr lang="ru-RU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0152" y="2543231"/>
            <a:ext cx="230425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 як: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хімічний засіб для захисту рослин;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виробництва чистої міді, штучного шовку, мінеральних фарб;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будівництві, для дезінфекції стін від грибків;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гальванотехніці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88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3044929" cy="1202485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</a:rPr>
              <a:t>Залізний купорос, </a:t>
            </a:r>
            <a:r>
              <a:rPr lang="uk-UA" sz="2400" b="1" dirty="0" err="1" smtClean="0">
                <a:solidFill>
                  <a:srgbClr val="C00000"/>
                </a:solidFill>
              </a:rPr>
              <a:t>ферум</a:t>
            </a:r>
            <a:r>
              <a:rPr lang="uk-UA" sz="2400" b="1" dirty="0" smtClean="0">
                <a:solidFill>
                  <a:srgbClr val="C00000"/>
                </a:solidFill>
              </a:rPr>
              <a:t>(ІІ) сульфат </a:t>
            </a:r>
            <a:r>
              <a:rPr lang="uk-UA" sz="2400" b="1" dirty="0" err="1" smtClean="0">
                <a:solidFill>
                  <a:srgbClr val="C00000"/>
                </a:solidFill>
              </a:rPr>
              <a:t>гептагідрат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44008" y="836712"/>
            <a:ext cx="3044929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400" b="1" dirty="0" smtClean="0">
                <a:solidFill>
                  <a:srgbClr val="C00000"/>
                </a:solidFill>
              </a:rPr>
              <a:t>Глауберова сіль, натрій сульфат </a:t>
            </a:r>
            <a:r>
              <a:rPr lang="uk-UA" sz="2400" b="1" dirty="0" err="1" smtClean="0">
                <a:solidFill>
                  <a:srgbClr val="C00000"/>
                </a:solidFill>
              </a:rPr>
              <a:t>декатагідрат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комп\Desktop\img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2" r="15968"/>
          <a:stretch/>
        </p:blipFill>
        <p:spPr bwMode="auto">
          <a:xfrm>
            <a:off x="971601" y="2050466"/>
            <a:ext cx="1553312" cy="159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комп\Desktop\204-1774_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4" y="3850412"/>
            <a:ext cx="1284316" cy="181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46936" y="2100433"/>
            <a:ext cx="18810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 як: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імічний засіб захисту рослин;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онсервант деревини;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ротрава для фарбування тканин;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ировина для виробництва чорнила, мінеральних фарб;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нтианемічний медичний засіб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C:\Users\комп\Desktop\img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432" y="2141230"/>
            <a:ext cx="1884040" cy="141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комп\Desktop\510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872" y="3772699"/>
            <a:ext cx="1431160" cy="200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66472" y="2420888"/>
            <a:ext cx="200592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 як: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проносний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швидкої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харчових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отруєннях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ировина для виробництва скла, соди;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uk-U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арбування бавовняних тканин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6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C00000"/>
                </a:solidFill>
              </a:rPr>
              <a:t>Гіпс, кальцій сульфат </a:t>
            </a:r>
            <a:r>
              <a:rPr lang="uk-UA" sz="3200" b="1" dirty="0" err="1" smtClean="0">
                <a:solidFill>
                  <a:srgbClr val="C00000"/>
                </a:solidFill>
              </a:rPr>
              <a:t>дигідрат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комп\Desktop\img_23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44" y="2019444"/>
            <a:ext cx="1327197" cy="176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комп\Desktop\image1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41" y="4221088"/>
            <a:ext cx="1839073" cy="124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комп\Desktop\bolit-nabryakaye-ruka-v-gps-scho-robiti_91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310" y="3789040"/>
            <a:ext cx="2145080" cy="160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комп\Desktop\19c01c12f68547ac5389774a521b85f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969" y="1988840"/>
            <a:ext cx="216240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2184949"/>
            <a:ext cx="2592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 для:</a:t>
            </a:r>
          </a:p>
          <a:p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иготовлення плит, панелей;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рхітектурно-декоративних виробів;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іпсових пов'язок та шин;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гіпсування ґрунтів;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аповнювач у виробництві паперу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94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397</TotalTime>
  <Words>306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Кнопка</vt:lpstr>
      <vt:lpstr>Кристалогідрати</vt:lpstr>
      <vt:lpstr>Гідратація, гідрати, кристалогідрати</vt:lpstr>
      <vt:lpstr>Утворення кристалогідрату</vt:lpstr>
      <vt:lpstr>Традиційні назви</vt:lpstr>
      <vt:lpstr>Сучасна номенклатура</vt:lpstr>
      <vt:lpstr>Найважливіші кристалогідрати</vt:lpstr>
      <vt:lpstr>Застосування кристалогідратів</vt:lpstr>
      <vt:lpstr>Залізний купорос, ферум(ІІ) сульфат гептагідрат</vt:lpstr>
      <vt:lpstr>Гіпс, кальцій сульфат дигідрат</vt:lpstr>
      <vt:lpstr>Розв'язування задач </vt:lpstr>
      <vt:lpstr>Бажаю успіхів!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Кристалогідрати</dc:title>
  <dc:creator>комп</dc:creator>
  <cp:lastModifiedBy>комп</cp:lastModifiedBy>
  <cp:revision>34</cp:revision>
  <cp:lastPrinted>2017-09-24T15:49:37Z</cp:lastPrinted>
  <dcterms:created xsi:type="dcterms:W3CDTF">2017-09-21T17:35:55Z</dcterms:created>
  <dcterms:modified xsi:type="dcterms:W3CDTF">2017-09-24T15:50:44Z</dcterms:modified>
</cp:coreProperties>
</file>