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31C"/>
    <a:srgbClr val="FFFFFF"/>
    <a:srgbClr val="306970"/>
    <a:srgbClr val="174558"/>
    <a:srgbClr val="649E17"/>
    <a:srgbClr val="F5E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B013E-09AC-4850-B493-0B978194417C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DD71E-1572-4F11-94F4-D04F7129A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8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DD71E-1572-4F11-94F4-D04F7129AF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6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5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6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7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93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9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31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2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8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1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3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9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B0F63-0891-4611-9390-4328E229A615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BB650-F1B1-4B8A-A731-ADE865EA1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45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88r7SMNfm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285" t="23770" r="29006" b="17545"/>
          <a:stretch/>
        </p:blipFill>
        <p:spPr>
          <a:xfrm>
            <a:off x="152767" y="414509"/>
            <a:ext cx="7548283" cy="58342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01050" y="1848253"/>
            <a:ext cx="4490950" cy="2387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Сучасна систематика</a:t>
            </a:r>
            <a:b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еукаріотів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3381"/>
          <a:stretch/>
        </p:blipFill>
        <p:spPr>
          <a:xfrm>
            <a:off x="309470" y="260443"/>
            <a:ext cx="2611937" cy="29847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03" y="894762"/>
            <a:ext cx="2640203" cy="224906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313766" y="3314726"/>
            <a:ext cx="569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У зелених і червоних водоростей хлоропласти – </a:t>
            </a:r>
          </a:p>
          <a:p>
            <a:pPr algn="ctr"/>
            <a:r>
              <a:rPr lang="uk-UA" dirty="0">
                <a:solidFill>
                  <a:srgbClr val="D6C31C"/>
                </a:solidFill>
                <a:latin typeface="Comic Sans MS" panose="030F0702030302020204" pitchFamily="66" charset="0"/>
              </a:rPr>
              <a:t>ц</a:t>
            </a:r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е симбіотичні ціанобактерії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165318" y="3345028"/>
            <a:ext cx="1533525" cy="29813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131557" y="5700413"/>
            <a:ext cx="3767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У евгленових хлоропласти – </a:t>
            </a:r>
          </a:p>
          <a:p>
            <a:pPr algn="ctr"/>
            <a:r>
              <a:rPr lang="uk-UA" dirty="0">
                <a:solidFill>
                  <a:srgbClr val="D6C31C"/>
                </a:solidFill>
                <a:latin typeface="Comic Sans MS" panose="030F0702030302020204" pitchFamily="66" charset="0"/>
              </a:rPr>
              <a:t>ц</a:t>
            </a:r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е симбіотичні зелені водорості</a:t>
            </a:r>
            <a:endParaRPr lang="uk-UA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442" y="4857451"/>
            <a:ext cx="2705100" cy="168592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3509521" y="4352188"/>
            <a:ext cx="36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У прокаріотів 14 видів покривів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51470" t="20734" r="1195" b="22942"/>
          <a:stretch/>
        </p:blipFill>
        <p:spPr>
          <a:xfrm>
            <a:off x="6166349" y="803409"/>
            <a:ext cx="2378858" cy="212018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9646" y="1108107"/>
            <a:ext cx="3204727" cy="17337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7410935" y="2991560"/>
            <a:ext cx="385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У </a:t>
            </a:r>
            <a:r>
              <a:rPr lang="uk-UA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псевдогрибів</a:t>
            </a:r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і слизовиків</a:t>
            </a:r>
          </a:p>
          <a:p>
            <a:pPr algn="ctr"/>
            <a:r>
              <a:rPr lang="uk-UA" dirty="0">
                <a:solidFill>
                  <a:srgbClr val="D6C31C"/>
                </a:solidFill>
                <a:latin typeface="Comic Sans MS" panose="030F0702030302020204" pitchFamily="66" charset="0"/>
              </a:rPr>
              <a:t>в</a:t>
            </a:r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ідсутній хітин у клітинній стінці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3069" y="3900500"/>
            <a:ext cx="4661304" cy="18358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7701478" y="5758615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Крохмаль і глікоген відрізняються</a:t>
            </a:r>
          </a:p>
          <a:p>
            <a:pPr algn="ctr"/>
            <a:r>
              <a:rPr lang="uk-UA" dirty="0">
                <a:solidFill>
                  <a:srgbClr val="D6C31C"/>
                </a:solidFill>
                <a:latin typeface="Comic Sans MS" panose="030F0702030302020204" pitchFamily="66" charset="0"/>
              </a:rPr>
              <a:t>с</a:t>
            </a:r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тупенем розгалуження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9146" y="120519"/>
            <a:ext cx="9252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Що варто брати до уваги як критерій царства?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6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81" y="62754"/>
            <a:ext cx="9480102" cy="859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80767" y="493261"/>
            <a:ext cx="3805117" cy="45316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9819" t="2172" r="2579" b="634"/>
          <a:stretch/>
        </p:blipFill>
        <p:spPr>
          <a:xfrm rot="5400000">
            <a:off x="6857487" y="350654"/>
            <a:ext cx="3739285" cy="48827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1017495" y="4948518"/>
            <a:ext cx="102787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Число і форма мітохондрій, число і розміщення джгутиків</a:t>
            </a:r>
          </a:p>
          <a:p>
            <a:pPr algn="ctr"/>
            <a:r>
              <a:rPr lang="uk-UA" sz="2800" dirty="0">
                <a:solidFill>
                  <a:srgbClr val="D6C31C"/>
                </a:solidFill>
                <a:latin typeface="Comic Sans MS" panose="030F0702030302020204" pitchFamily="66" charset="0"/>
              </a:rPr>
              <a:t>н</a:t>
            </a:r>
            <a:r>
              <a:rPr lang="uk-UA" sz="28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е піддається </a:t>
            </a:r>
            <a:r>
              <a:rPr lang="uk-UA" sz="2800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адаптаціям</a:t>
            </a:r>
            <a:r>
              <a:rPr lang="uk-UA" sz="28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до середовища </a:t>
            </a:r>
          </a:p>
          <a:p>
            <a:pPr algn="ctr"/>
            <a:r>
              <a:rPr lang="uk-UA" sz="28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і точно вказує на походження організмів</a:t>
            </a:r>
            <a:endParaRPr lang="ru-RU" sz="2800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62" y="192434"/>
            <a:ext cx="3282484" cy="27599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15151" y="2997561"/>
            <a:ext cx="5418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1953 р. - Уотсон 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і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Крік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описали структуру ДНК,</a:t>
            </a:r>
          </a:p>
          <a:p>
            <a:pPr algn="ctr"/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1958 р. –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Крік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розкрив генетичний код </a:t>
            </a:r>
            <a:endParaRPr lang="ru-RU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40" y="310540"/>
            <a:ext cx="3410455" cy="21375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4911795" y="2493168"/>
            <a:ext cx="4132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1977 р. – Фредерік Сенгер розробив </a:t>
            </a:r>
          </a:p>
          <a:p>
            <a:pPr algn="ctr"/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метод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секвенування</a:t>
            </a:r>
            <a:endParaRPr lang="ru-RU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2145" y="3184731"/>
            <a:ext cx="4671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Мотоо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Кімура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– автор нейтральної теорії</a:t>
            </a:r>
          </a:p>
          <a:p>
            <a:pPr algn="ctr"/>
            <a:r>
              <a:rPr lang="uk-UA" dirty="0">
                <a:solidFill>
                  <a:srgbClr val="FFC000"/>
                </a:solidFill>
                <a:latin typeface="Comic Sans MS" panose="030F0702030302020204" pitchFamily="66" charset="0"/>
              </a:rPr>
              <a:t>м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олекулярної  еволюції (1968 р.)</a:t>
            </a:r>
            <a:endParaRPr lang="ru-RU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944" y="310540"/>
            <a:ext cx="2153771" cy="25640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4457"/>
          <a:stretch/>
        </p:blipFill>
        <p:spPr>
          <a:xfrm>
            <a:off x="1746947" y="3689053"/>
            <a:ext cx="2048988" cy="246606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-302106" y="6109881"/>
            <a:ext cx="614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1977 р. - Карл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Воузе</a:t>
            </a:r>
            <a:r>
              <a:rPr lang="uk-UA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запропонував </a:t>
            </a:r>
          </a:p>
          <a:p>
            <a:pPr algn="ctr"/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філогенетичний аналіз </a:t>
            </a:r>
            <a:r>
              <a:rPr lang="uk-UA" dirty="0">
                <a:solidFill>
                  <a:srgbClr val="FFC000"/>
                </a:solidFill>
                <a:latin typeface="Comic Sans MS" panose="030F0702030302020204" pitchFamily="66" charset="0"/>
              </a:rPr>
              <a:t>16</a:t>
            </a:r>
            <a:r>
              <a:rPr lang="en-US" dirty="0">
                <a:solidFill>
                  <a:srgbClr val="FFC000"/>
                </a:solidFill>
                <a:latin typeface="Comic Sans MS" panose="030F0702030302020204" pitchFamily="66" charset="0"/>
              </a:rPr>
              <a:t>S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рРНК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 і відкрив археї  </a:t>
            </a:r>
            <a:endParaRPr lang="ru-RU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331" y="3828336"/>
            <a:ext cx="2604710" cy="26047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7122958" y="4730660"/>
            <a:ext cx="560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2005-2008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р.р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. – міжнародна група </a:t>
            </a:r>
          </a:p>
          <a:p>
            <a:pPr algn="ctr"/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під  керівництвом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Сайни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uk-UA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Едла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>
                <a:solidFill>
                  <a:srgbClr val="FFC000"/>
                </a:solidFill>
                <a:latin typeface="Comic Sans MS" panose="030F0702030302020204" pitchFamily="66" charset="0"/>
              </a:rPr>
              <a:t>в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становили сучасну систему </a:t>
            </a:r>
          </a:p>
          <a:p>
            <a:pPr algn="ctr"/>
            <a:r>
              <a:rPr lang="uk-UA" dirty="0">
                <a:solidFill>
                  <a:srgbClr val="FFC000"/>
                </a:solidFill>
                <a:latin typeface="Comic Sans MS" panose="030F0702030302020204" pitchFamily="66" charset="0"/>
              </a:rPr>
              <a:t>о</a:t>
            </a:r>
            <a:r>
              <a:rPr lang="uk-UA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рганічного світу</a:t>
            </a:r>
            <a:endParaRPr lang="ru-RU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1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85" y="202555"/>
            <a:ext cx="7916314" cy="645289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699812" y="654423"/>
            <a:ext cx="2079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err="1" smtClean="0">
                <a:latin typeface="Comic Sans MS" panose="030F0702030302020204" pitchFamily="66" charset="0"/>
              </a:rPr>
              <a:t>Субдомен</a:t>
            </a:r>
            <a:endParaRPr lang="uk-UA" sz="2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uk-UA" sz="2800" b="1" dirty="0" smtClean="0">
                <a:latin typeface="Comic Sans MS" panose="030F0702030302020204" pitchFamily="66" charset="0"/>
              </a:rPr>
              <a:t> </a:t>
            </a:r>
            <a:r>
              <a:rPr lang="uk-UA" sz="2800" b="1" dirty="0" err="1" smtClean="0">
                <a:latin typeface="Comic Sans MS" panose="030F0702030302020204" pitchFamily="66" charset="0"/>
              </a:rPr>
              <a:t>Екскавати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9197788" y="1185264"/>
            <a:ext cx="636495" cy="3297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610200" y="1430831"/>
            <a:ext cx="3012142" cy="14289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106238" y="5701338"/>
            <a:ext cx="2067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latin typeface="Comic Sans MS" panose="030F0702030302020204" pitchFamily="66" charset="0"/>
              </a:rPr>
              <a:t>Субдомен</a:t>
            </a:r>
            <a:r>
              <a:rPr lang="uk-UA" sz="2800" b="1" dirty="0" smtClean="0">
                <a:latin typeface="Comic Sans MS" panose="030F0702030302020204" pitchFamily="66" charset="0"/>
              </a:rPr>
              <a:t> </a:t>
            </a:r>
            <a:r>
              <a:rPr lang="uk-UA" sz="2800" b="1" dirty="0" err="1" smtClean="0">
                <a:latin typeface="Comic Sans MS" panose="030F0702030302020204" pitchFamily="66" charset="0"/>
              </a:rPr>
              <a:t>Аморфеї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28" name="Овал 27"/>
          <p:cNvSpPr/>
          <p:nvPr/>
        </p:nvSpPr>
        <p:spPr>
          <a:xfrm rot="535927">
            <a:off x="7928211" y="2461780"/>
            <a:ext cx="2539153" cy="43424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10470776" y="5172635"/>
            <a:ext cx="411107" cy="5287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1779" y="396042"/>
            <a:ext cx="2459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err="1" smtClean="0">
                <a:latin typeface="Comic Sans MS" panose="030F0702030302020204" pitchFamily="66" charset="0"/>
              </a:rPr>
              <a:t>Субдомен</a:t>
            </a:r>
            <a:r>
              <a:rPr lang="uk-UA" sz="2800" b="1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sz="2800" b="1" dirty="0" err="1" smtClean="0">
                <a:latin typeface="Comic Sans MS" panose="030F0702030302020204" pitchFamily="66" charset="0"/>
              </a:rPr>
              <a:t>Діафоретики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33" name="Овал 32"/>
          <p:cNvSpPr/>
          <p:nvPr/>
        </p:nvSpPr>
        <p:spPr>
          <a:xfrm rot="1287168">
            <a:off x="2365402" y="84575"/>
            <a:ext cx="4008834" cy="6752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1078999" y="1350149"/>
            <a:ext cx="1517763" cy="10497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449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27" grpId="0"/>
      <p:bldP spid="28" grpId="0" animBg="1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82117" y="106286"/>
            <a:ext cx="43669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Дводоменна</a:t>
            </a:r>
            <a:r>
              <a:rPr lang="ru-RU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система</a:t>
            </a:r>
          </a:p>
          <a:p>
            <a:pPr algn="ctr"/>
            <a:r>
              <a:rPr lang="ru-RU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органічного</a:t>
            </a:r>
            <a:r>
              <a:rPr lang="ru-RU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світу</a:t>
            </a:r>
            <a:endParaRPr lang="ru-RU" sz="32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0871" y="4689960"/>
            <a:ext cx="53799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 2015 році описано групу </a:t>
            </a:r>
            <a:r>
              <a:rPr lang="uk-UA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археїв</a:t>
            </a:r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–</a:t>
            </a:r>
          </a:p>
          <a:p>
            <a:pPr algn="ctr"/>
            <a:r>
              <a:rPr lang="uk-UA" sz="24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Асгардархеї</a:t>
            </a:r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uk-UA" sz="2400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які стоять еволюційно</a:t>
            </a:r>
          </a:p>
          <a:p>
            <a:pPr algn="ctr"/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найближче </a:t>
            </a:r>
          </a:p>
          <a:p>
            <a:pPr algn="ctr"/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д</a:t>
            </a:r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 еукаріотів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8857" t="24812" r="7109" b="6885"/>
          <a:stretch/>
        </p:blipFill>
        <p:spPr>
          <a:xfrm>
            <a:off x="312586" y="1290917"/>
            <a:ext cx="5830588" cy="31376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1024" t="20312"/>
          <a:stretch/>
        </p:blipFill>
        <p:spPr>
          <a:xfrm>
            <a:off x="6436659" y="1314202"/>
            <a:ext cx="5476536" cy="26800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4454" t="48118" r="24991" b="15490"/>
          <a:stretch/>
        </p:blipFill>
        <p:spPr>
          <a:xfrm>
            <a:off x="1206407" y="4568076"/>
            <a:ext cx="4042945" cy="21827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1046834" y="213699"/>
            <a:ext cx="43620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Тридоменна</a:t>
            </a:r>
            <a:r>
              <a:rPr lang="ru-RU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система</a:t>
            </a:r>
          </a:p>
          <a:p>
            <a:pPr algn="ctr"/>
            <a:r>
              <a:rPr lang="ru-RU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органічного</a:t>
            </a:r>
            <a:r>
              <a:rPr lang="ru-RU" sz="3200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світу</a:t>
            </a:r>
            <a:endParaRPr lang="ru-RU" sz="32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720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r="6539"/>
          <a:stretch/>
        </p:blipFill>
        <p:spPr>
          <a:xfrm>
            <a:off x="242047" y="421342"/>
            <a:ext cx="8731623" cy="58091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717" y="147100"/>
            <a:ext cx="2821177" cy="2299944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10919012" y="762000"/>
            <a:ext cx="582706" cy="89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17" y="147100"/>
            <a:ext cx="2821177" cy="229994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Овал 1"/>
          <p:cNvSpPr/>
          <p:nvPr/>
        </p:nvSpPr>
        <p:spPr>
          <a:xfrm rot="630326">
            <a:off x="9096578" y="756282"/>
            <a:ext cx="837038" cy="1229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2" y="307840"/>
            <a:ext cx="8406241" cy="63079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694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17" y="147100"/>
            <a:ext cx="2821177" cy="229994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Овал 1"/>
          <p:cNvSpPr/>
          <p:nvPr/>
        </p:nvSpPr>
        <p:spPr>
          <a:xfrm rot="630326">
            <a:off x="9096578" y="756282"/>
            <a:ext cx="837038" cy="1229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"/>
          <a:stretch/>
        </p:blipFill>
        <p:spPr>
          <a:xfrm>
            <a:off x="610659" y="373671"/>
            <a:ext cx="8183717" cy="60121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15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17" y="147100"/>
            <a:ext cx="2821177" cy="229994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Овал 1"/>
          <p:cNvSpPr/>
          <p:nvPr/>
        </p:nvSpPr>
        <p:spPr>
          <a:xfrm rot="630326">
            <a:off x="9096578" y="756282"/>
            <a:ext cx="837038" cy="1229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161" t="9762" r="25956" b="12236"/>
          <a:stretch/>
        </p:blipFill>
        <p:spPr>
          <a:xfrm>
            <a:off x="171383" y="690282"/>
            <a:ext cx="8820086" cy="545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17" y="147100"/>
            <a:ext cx="2821177" cy="229994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Овал 2"/>
          <p:cNvSpPr/>
          <p:nvPr/>
        </p:nvSpPr>
        <p:spPr>
          <a:xfrm rot="5186022">
            <a:off x="9699545" y="-388872"/>
            <a:ext cx="735642" cy="17759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632" t="4620" r="26883" b="4361"/>
          <a:stretch/>
        </p:blipFill>
        <p:spPr>
          <a:xfrm>
            <a:off x="148712" y="418422"/>
            <a:ext cx="8390967" cy="61828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344" y="3369941"/>
            <a:ext cx="3396761" cy="23443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8951342" y="5714331"/>
            <a:ext cx="282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Від </a:t>
            </a:r>
            <a:r>
              <a:rPr lang="en-US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Coleochaete</a:t>
            </a:r>
            <a:r>
              <a:rPr lang="en-US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походять вищі рослини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910" y="202480"/>
            <a:ext cx="10515600" cy="1325563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Видова різноманітність різних груп організмів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816669"/>
              </p:ext>
            </p:extLst>
          </p:nvPr>
        </p:nvGraphicFramePr>
        <p:xfrm>
          <a:off x="688910" y="1685363"/>
          <a:ext cx="10657664" cy="4314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416">
                  <a:extLst>
                    <a:ext uri="{9D8B030D-6E8A-4147-A177-3AD203B41FA5}">
                      <a16:colId xmlns:a16="http://schemas.microsoft.com/office/drawing/2014/main" val="857899749"/>
                    </a:ext>
                  </a:extLst>
                </a:gridCol>
                <a:gridCol w="2664416">
                  <a:extLst>
                    <a:ext uri="{9D8B030D-6E8A-4147-A177-3AD203B41FA5}">
                      <a16:colId xmlns:a16="http://schemas.microsoft.com/office/drawing/2014/main" val="1031578390"/>
                    </a:ext>
                  </a:extLst>
                </a:gridCol>
                <a:gridCol w="2664416">
                  <a:extLst>
                    <a:ext uri="{9D8B030D-6E8A-4147-A177-3AD203B41FA5}">
                      <a16:colId xmlns:a16="http://schemas.microsoft.com/office/drawing/2014/main" val="4254433481"/>
                    </a:ext>
                  </a:extLst>
                </a:gridCol>
                <a:gridCol w="2664416">
                  <a:extLst>
                    <a:ext uri="{9D8B030D-6E8A-4147-A177-3AD203B41FA5}">
                      <a16:colId xmlns:a16="http://schemas.microsoft.com/office/drawing/2014/main" val="2717900979"/>
                    </a:ext>
                  </a:extLst>
                </a:gridCol>
              </a:tblGrid>
              <a:tr h="753038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Comic Sans MS" panose="030F0702030302020204" pitchFamily="66" charset="0"/>
                        </a:rPr>
                        <a:t>група організмів</a:t>
                      </a:r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Comic Sans MS" panose="030F0702030302020204" pitchFamily="66" charset="0"/>
                        </a:rPr>
                        <a:t>число описаних видів</a:t>
                      </a:r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Comic Sans MS" panose="030F0702030302020204" pitchFamily="66" charset="0"/>
                        </a:rPr>
                        <a:t>число ймовірно існуючих видів</a:t>
                      </a:r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Comic Sans MS" panose="030F0702030302020204" pitchFamily="66" charset="0"/>
                        </a:rPr>
                        <a:t>ступінь вивченості</a:t>
                      </a:r>
                      <a:endParaRPr lang="ru-RU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553194"/>
                  </a:ext>
                </a:extLst>
              </a:tr>
              <a:tr h="1069338"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Багатоклітинні тварини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953 434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7 770 000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12%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76216"/>
                  </a:ext>
                </a:extLst>
              </a:tr>
              <a:tr h="63395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Зелені рослини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215 644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298 000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72%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29091"/>
                  </a:ext>
                </a:extLst>
              </a:tr>
              <a:tr h="61953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Справжні гриби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43 271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611 000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7%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314399"/>
                  </a:ext>
                </a:extLst>
              </a:tr>
              <a:tr h="61953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Нижчі еукаріоти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21 151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63 900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32%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244262"/>
                  </a:ext>
                </a:extLst>
              </a:tr>
              <a:tr h="61953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Прокаріоти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10 860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10 100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omic Sans MS" panose="030F0702030302020204" pitchFamily="66" charset="0"/>
                        </a:rPr>
                        <a:t>99%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971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479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17" y="147100"/>
            <a:ext cx="2821177" cy="229994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Овал 1"/>
          <p:cNvSpPr/>
          <p:nvPr/>
        </p:nvSpPr>
        <p:spPr>
          <a:xfrm>
            <a:off x="11349318" y="905436"/>
            <a:ext cx="753035" cy="5916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876"/>
          <a:stretch/>
        </p:blipFill>
        <p:spPr>
          <a:xfrm>
            <a:off x="681318" y="482640"/>
            <a:ext cx="7933764" cy="592712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561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17" y="147100"/>
            <a:ext cx="2821177" cy="22999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19" y="350123"/>
            <a:ext cx="8195081" cy="62072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678" y="3337226"/>
            <a:ext cx="3542216" cy="22497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8359080" y="5710518"/>
            <a:ext cx="370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Комірцеві джгутиконосці – </a:t>
            </a:r>
          </a:p>
          <a:p>
            <a:pPr algn="ctr"/>
            <a:r>
              <a:rPr lang="uk-UA" dirty="0">
                <a:solidFill>
                  <a:srgbClr val="D6C31C"/>
                </a:solidFill>
                <a:latin typeface="Comic Sans MS" panose="030F0702030302020204" pitchFamily="66" charset="0"/>
              </a:rPr>
              <a:t>п</a:t>
            </a:r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редки багатоклітинних тварин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138021" y="1417602"/>
            <a:ext cx="932330" cy="976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Відео до уроку можна </a:t>
            </a:r>
            <a:b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переглянути за посиланням: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9552" y="2259106"/>
            <a:ext cx="10116671" cy="1532966"/>
          </a:xfrm>
          <a:solidFill>
            <a:schemeClr val="bg1"/>
          </a:solidFill>
          <a:effectLst>
            <a:softEdge rad="127000"/>
          </a:effectLst>
        </p:spPr>
        <p:txBody>
          <a:bodyPr/>
          <a:lstStyle/>
          <a:p>
            <a:pPr marL="0" indent="0">
              <a:buNone/>
            </a:pPr>
            <a:endParaRPr lang="uk-UA" dirty="0" smtClean="0">
              <a:solidFill>
                <a:schemeClr val="bg1"/>
              </a:solidFill>
              <a:hlinkClick r:id="rId2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hlinkClick r:id="rId2"/>
              </a:rPr>
              <a:t>https://www.youtube.com/watch?v=C88r7SMNfmE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141" y="768536"/>
            <a:ext cx="11470342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Систематика</a:t>
            </a:r>
            <a:r>
              <a:rPr lang="ru-RU" sz="28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дав.-гр. 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ἡ συστηματική —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упорядковання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) —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біологічна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наука про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розмаїття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живих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організмів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завданням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якої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є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опис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упорядковування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існуючих</a:t>
            </a:r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і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вимерлих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видів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їх</a:t>
            </a:r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розподіл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(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класифікація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) на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певні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систематичні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групи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(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таксони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) та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опрацювання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природної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системи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органічного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світу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29200" y="2850776"/>
            <a:ext cx="6866965" cy="3558990"/>
          </a:xfr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uk-UA" sz="3600" dirty="0" smtClean="0">
                <a:latin typeface="Comic Sans MS" panose="030F0702030302020204" pitchFamily="66" charset="0"/>
              </a:rPr>
              <a:t>Застарілий поділ еукаріотів на царства: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Гриби</a:t>
            </a:r>
          </a:p>
          <a:p>
            <a:pPr algn="ctr"/>
            <a:r>
              <a:rPr lang="uk-UA" dirty="0">
                <a:latin typeface="Comic Sans MS" panose="030F0702030302020204" pitchFamily="66" charset="0"/>
              </a:rPr>
              <a:t>Рослини</a:t>
            </a:r>
          </a:p>
          <a:p>
            <a:pPr algn="ctr"/>
            <a:r>
              <a:rPr lang="uk-UA" dirty="0" smtClean="0">
                <a:latin typeface="Comic Sans MS" panose="030F0702030302020204" pitchFamily="66" charset="0"/>
              </a:rPr>
              <a:t>Тварини</a:t>
            </a:r>
          </a:p>
          <a:p>
            <a:pPr marL="0" indent="0" algn="ctr">
              <a:buNone/>
            </a:pPr>
            <a:endParaRPr lang="uk-UA" dirty="0" smtClean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919" t="40630" r="61249" b="16739"/>
          <a:stretch/>
        </p:blipFill>
        <p:spPr>
          <a:xfrm>
            <a:off x="860610" y="2683958"/>
            <a:ext cx="3415552" cy="294591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410134" y="5558154"/>
            <a:ext cx="4316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Описові критерії – джерело штучної класифікації, що неодмінно стикається з перехідними формами</a:t>
            </a:r>
            <a:endParaRPr lang="ru-RU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870" y="2740772"/>
            <a:ext cx="1048870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КЛАДИСТИКА</a:t>
            </a:r>
            <a:b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ЕЛЕКТРОННА МІКРОСКОПІЯ</a:t>
            </a:r>
            <a:b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uk-UA" sz="6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МОЛЕКУЛЯРНА БІОЛОГІЯ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1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717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solidFill>
                  <a:srgbClr val="D6C31C"/>
                </a:solidFill>
                <a:latin typeface="Comic Sans MS" panose="030F0702030302020204" pitchFamily="66" charset="0"/>
              </a:rPr>
              <a:t>Кладистика</a:t>
            </a:r>
            <a:r>
              <a:rPr lang="ru-RU" sz="2800" dirty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дав.-гр. </a:t>
            </a:r>
            <a:r>
              <a:rPr lang="el-G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κλάδος (</a:t>
            </a:r>
            <a:r>
              <a:rPr lang="en-US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kládos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) —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гілка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) —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спеціальний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підхід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до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біологічної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класифікації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в рамках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організми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класифікують</a:t>
            </a:r>
            <a:r>
              <a:rPr lang="ru-R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ґрунтуючись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на порядку, у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якому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вони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відгалужувались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еволюційного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дерева,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незважаючи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на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їхню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морфологічну</a:t>
            </a: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подібність</a:t>
            </a:r>
            <a:endParaRPr lang="ru-RU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058" y="2725271"/>
            <a:ext cx="6750423" cy="3353079"/>
          </a:xfr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   </a:t>
            </a:r>
            <a:r>
              <a:rPr lang="ru-RU" sz="3500" b="1" dirty="0" err="1" smtClean="0">
                <a:latin typeface="Comic Sans MS" panose="030F0702030302020204" pitchFamily="66" charset="0"/>
              </a:rPr>
              <a:t>Віллі</a:t>
            </a:r>
            <a:r>
              <a:rPr lang="ru-RU" sz="3500" b="1" dirty="0" smtClean="0"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atin typeface="Comic Sans MS" panose="030F0702030302020204" pitchFamily="66" charset="0"/>
              </a:rPr>
              <a:t>Хенніг</a:t>
            </a:r>
            <a:r>
              <a:rPr lang="ru-RU" sz="3500" b="1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- </a:t>
            </a:r>
            <a:r>
              <a:rPr lang="ru-RU" dirty="0" err="1" smtClean="0">
                <a:latin typeface="Comic Sans MS" panose="030F0702030302020204" pitchFamily="66" charset="0"/>
              </a:rPr>
              <a:t>німецький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біолог</a:t>
            </a:r>
            <a:r>
              <a:rPr lang="ru-RU" dirty="0" smtClean="0">
                <a:latin typeface="Comic Sans MS" panose="030F0702030302020204" pitchFamily="66" charset="0"/>
              </a:rPr>
              <a:t>,          </a:t>
            </a:r>
            <a:r>
              <a:rPr lang="ru-RU" dirty="0" err="1" smtClean="0">
                <a:latin typeface="Comic Sans MS" panose="030F0702030302020204" pitchFamily="66" charset="0"/>
              </a:rPr>
              <a:t>засновник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філогенетичної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систематики – </a:t>
            </a:r>
            <a:r>
              <a:rPr lang="ru-RU" dirty="0" err="1" smtClean="0">
                <a:latin typeface="Comic Sans MS" panose="030F0702030302020204" pitchFamily="66" charset="0"/>
              </a:rPr>
              <a:t>кладистики</a:t>
            </a:r>
            <a:r>
              <a:rPr lang="ru-RU" dirty="0" smtClean="0">
                <a:latin typeface="Comic Sans MS" panose="030F0702030302020204" pitchFamily="66" charset="0"/>
              </a:rPr>
              <a:t>. </a:t>
            </a:r>
          </a:p>
          <a:p>
            <a:pPr marL="0" indent="0" algn="ctr">
              <a:buNone/>
            </a:pPr>
            <a:r>
              <a:rPr lang="ru-RU" dirty="0" err="1" smtClean="0">
                <a:latin typeface="Comic Sans MS" panose="030F0702030302020204" pitchFamily="66" charset="0"/>
              </a:rPr>
              <a:t>Своїми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працями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еволюцію</a:t>
            </a:r>
            <a:r>
              <a:rPr lang="ru-RU" dirty="0">
                <a:latin typeface="Comic Sans MS" panose="030F0702030302020204" pitchFamily="66" charset="0"/>
              </a:rPr>
              <a:t> та систематику </a:t>
            </a:r>
            <a:r>
              <a:rPr lang="ru-RU" dirty="0" err="1">
                <a:latin typeface="Comic Sans MS" panose="030F0702030302020204" pitchFamily="66" charset="0"/>
              </a:rPr>
              <a:t>він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здійснив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революцію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погляді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latin typeface="Comic Sans MS" panose="030F0702030302020204" pitchFamily="66" charset="0"/>
              </a:rPr>
              <a:t> порядок </a:t>
            </a:r>
            <a:r>
              <a:rPr lang="ru-RU" dirty="0" err="1" smtClean="0">
                <a:latin typeface="Comic Sans MS" panose="030F0702030302020204" pitchFamily="66" charset="0"/>
              </a:rPr>
              <a:t>істот</a:t>
            </a:r>
            <a:r>
              <a:rPr lang="ru-RU" dirty="0" smtClean="0">
                <a:latin typeface="Comic Sans MS" panose="030F070203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ru-RU" dirty="0" err="1" smtClean="0">
                <a:latin typeface="Comic Sans MS" panose="030F0702030302020204" pitchFamily="66" charset="0"/>
              </a:rPr>
              <a:t>спеціалізувався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на </a:t>
            </a:r>
            <a:r>
              <a:rPr lang="ru-RU" dirty="0" err="1" smtClean="0">
                <a:latin typeface="Comic Sans MS" panose="030F0702030302020204" pitchFamily="66" charset="0"/>
              </a:rPr>
              <a:t>звичайних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мух та </a:t>
            </a:r>
            <a:r>
              <a:rPr lang="ru-RU" dirty="0" smtClean="0">
                <a:latin typeface="Comic Sans MS" panose="030F0702030302020204" pitchFamily="66" charset="0"/>
              </a:rPr>
              <a:t>комарах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66" y="2412990"/>
            <a:ext cx="3170057" cy="412107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560310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671" y="365125"/>
            <a:ext cx="10762129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Кладограми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дозволяють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візуалізувати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філогенетичні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зв'язки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ru-RU" sz="3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між</a:t>
            </a:r>
            <a:r>
              <a:rPr lang="ru-RU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групою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групами</a:t>
            </a:r>
            <a:r>
              <a:rPr lang="ru-RU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організмів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29681"/>
          <a:stretch/>
        </p:blipFill>
        <p:spPr>
          <a:xfrm>
            <a:off x="2382228" y="2020142"/>
            <a:ext cx="7181013" cy="45151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4999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15" y="403411"/>
            <a:ext cx="11406309" cy="109369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Монофілетична</a:t>
            </a:r>
            <a:r>
              <a:rPr lang="uk-UA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uk-UA" b="1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клада</a:t>
            </a:r>
            <a:r>
              <a:rPr lang="uk-UA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складається із попередника і всіх його нащадків, які формують одну еволюційну групу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6305" y="2904565"/>
            <a:ext cx="5432613" cy="2205317"/>
          </a:xfrm>
          <a:solidFill>
            <a:schemeClr val="accent1">
              <a:lumMod val="60000"/>
              <a:lumOff val="4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uk-UA" dirty="0" smtClean="0">
                <a:latin typeface="Comic Sans MS" panose="030F0702030302020204" pitchFamily="66" charset="0"/>
              </a:rPr>
              <a:t>У сучасній систематиці допустимі тільки </a:t>
            </a:r>
            <a:r>
              <a:rPr lang="uk-UA" dirty="0" err="1" smtClean="0">
                <a:latin typeface="Comic Sans MS" panose="030F0702030302020204" pitchFamily="66" charset="0"/>
              </a:rPr>
              <a:t>монофілетичні</a:t>
            </a:r>
            <a:r>
              <a:rPr lang="uk-UA" dirty="0" smtClean="0">
                <a:latin typeface="Comic Sans MS" panose="030F0702030302020204" pitchFamily="66" charset="0"/>
              </a:rPr>
              <a:t> групи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658" t="35069" r="55915" b="19828"/>
          <a:stretch/>
        </p:blipFill>
        <p:spPr>
          <a:xfrm>
            <a:off x="498821" y="1931894"/>
            <a:ext cx="5868362" cy="47423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4744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741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Парафілетична</a:t>
            </a:r>
            <a:r>
              <a:rPr lang="uk-UA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група 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не включає деяких нащадків, які зазнали </a:t>
            </a:r>
            <a:r>
              <a:rPr lang="uk-UA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істотніх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змін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" y="1476566"/>
            <a:ext cx="7094044" cy="4314633"/>
          </a:xfr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664850" y="2883707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рептилії</a:t>
            </a:r>
            <a:endParaRPr lang="ru-RU" sz="2400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3869" y="1401622"/>
            <a:ext cx="409278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-Прокаріоти (без еукаріотів)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-Зелені водорості 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 (без вищих рослин)</a:t>
            </a:r>
            <a:endParaRPr lang="uk-UA" sz="2000" b="1" dirty="0">
              <a:solidFill>
                <a:srgbClr val="D6C31C"/>
              </a:solidFill>
              <a:latin typeface="Comic Sans MS" panose="030F0702030302020204" pitchFamily="66" charset="0"/>
            </a:endParaRP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-Папороті (без хвощів)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-Дводольні (без однодольних)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-Кісткові риби 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 (без наземних чотириногих)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-Рептилії (</a:t>
            </a:r>
            <a:r>
              <a:rPr lang="uk-UA" sz="2000" b="1" dirty="0">
                <a:solidFill>
                  <a:srgbClr val="D6C31C"/>
                </a:solidFill>
                <a:latin typeface="Comic Sans MS" panose="030F0702030302020204" pitchFamily="66" charset="0"/>
              </a:rPr>
              <a:t>б</a:t>
            </a:r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ез птахів)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-Ракоподібні (без комах)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4733" t="58896" r="52454" b="15382"/>
          <a:stretch/>
        </p:blipFill>
        <p:spPr>
          <a:xfrm>
            <a:off x="7833872" y="4397508"/>
            <a:ext cx="3363046" cy="21352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82414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758" y="321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Поліфілетична</a:t>
            </a:r>
            <a:r>
              <a:rPr lang="uk-UA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група 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складається з організмів із різних еволюційних ліній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9" y="1484499"/>
            <a:ext cx="7411158" cy="4803822"/>
          </a:xfr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935" t="34657" r="58234" b="18387"/>
          <a:stretch/>
        </p:blipFill>
        <p:spPr>
          <a:xfrm>
            <a:off x="8697741" y="4423863"/>
            <a:ext cx="2151530" cy="20439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2994212" y="2097742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рослини</a:t>
            </a:r>
            <a:endParaRPr lang="ru-RU" sz="2400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5977" y="396219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гриби</a:t>
            </a:r>
            <a:endParaRPr lang="ru-RU" sz="2400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4926" y="5156955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тварини</a:t>
            </a:r>
            <a:endParaRPr lang="ru-RU" sz="2400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5389" y="2702624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евглена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4768" y="227882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б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урі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водорості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6999" y="3791189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н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есправжні</a:t>
            </a:r>
          </a:p>
          <a:p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слизовики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2730" y="3320933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слизовики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3052" y="3546699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Comic Sans MS" panose="030F0702030302020204" pitchFamily="66" charset="0"/>
              </a:rPr>
              <a:t>в</a:t>
            </a:r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одяна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цвіль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029" y="5763083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трихомонади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62086" y="5641988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амеби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56833" y="557801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сонцевики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79398" y="1493994"/>
            <a:ext cx="37882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-Тварини, рослини, гриби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-Нижчі рослини, водорості,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 нижчі гриби, слизовики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-Амеби, джгутиконосці, </a:t>
            </a:r>
          </a:p>
          <a:p>
            <a:r>
              <a:rPr lang="uk-UA" sz="2000" b="1" dirty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uk-UA" sz="2000" b="1" dirty="0" err="1" smtClean="0">
                <a:solidFill>
                  <a:srgbClr val="D6C31C"/>
                </a:solidFill>
                <a:latin typeface="Comic Sans MS" panose="030F0702030302020204" pitchFamily="66" charset="0"/>
              </a:rPr>
              <a:t>сонцевики,споровики</a:t>
            </a:r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uk-UA" sz="2000" b="1" dirty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радіолярії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-Плоскі, круглі, війчасті </a:t>
            </a:r>
          </a:p>
          <a:p>
            <a:r>
              <a:rPr lang="uk-UA" sz="2000" b="1" dirty="0">
                <a:solidFill>
                  <a:srgbClr val="D6C31C"/>
                </a:solidFill>
                <a:latin typeface="Comic Sans MS" panose="030F0702030302020204" pitchFamily="66" charset="0"/>
              </a:rPr>
              <a:t> </a:t>
            </a:r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 черви, сисуни</a:t>
            </a:r>
          </a:p>
          <a:p>
            <a:r>
              <a:rPr lang="uk-UA" sz="2000" b="1" dirty="0" smtClean="0">
                <a:solidFill>
                  <a:srgbClr val="D6C31C"/>
                </a:solidFill>
                <a:latin typeface="Comic Sans MS" panose="030F0702030302020204" pitchFamily="66" charset="0"/>
              </a:rPr>
              <a:t>-Теплокровні</a:t>
            </a:r>
            <a:endParaRPr lang="ru-RU" sz="2000" b="1" dirty="0">
              <a:solidFill>
                <a:srgbClr val="D6C31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93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529</Words>
  <Application>Microsoft Office PowerPoint</Application>
  <PresentationFormat>Широкоэкранный</PresentationFormat>
  <Paragraphs>129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Тема Office</vt:lpstr>
      <vt:lpstr>Сучасна систематика еукаріотів</vt:lpstr>
      <vt:lpstr>Видова різноманітність різних груп організмів</vt:lpstr>
      <vt:lpstr>Систематика (від дав.-гр. ἡ συστηματική — упорядковання) — біологічна наука про розмаїття живих організмів, завданням якої є опис і упорядковування існуючих і вимерлих видів,  їх розподіл, (класифікація) на певні систематичні групи (таксони) та опрацювання природної системи органічного світу</vt:lpstr>
      <vt:lpstr>КЛАДИСТИКА  ЕЛЕКТРОННА МІКРОСКОПІЯ  МОЛЕКУЛЯРНА БІОЛОГІЯ </vt:lpstr>
      <vt:lpstr>Кладистика (від дав.-гр. κλάδος (kládos) — гілка) — спеціальний підхід до біологічної класифікації, в рамках якого організми класифікують, ґрунтуючись на порядку, у якому вони відгалужувались від еволюційного дерева, незважаючи на їхню морфологічну подібність</vt:lpstr>
      <vt:lpstr>Кладограми дозволяють візуалізувати філогенетичні зв'язки  між групою або групами організмів</vt:lpstr>
      <vt:lpstr>Монофілетична клада складається із попередника і всіх його нащадків, які формують одну еволюційну групу</vt:lpstr>
      <vt:lpstr>Парафілетична група не включає деяких нащадків, які зазнали істотніх змін</vt:lpstr>
      <vt:lpstr>Поліфілетична група складається з організмів із різних еволюційних ліній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Відео до уроку можна  переглянути за посиланням: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Сучасна систематика еукаріотів</dc:title>
  <dc:creator>user</dc:creator>
  <cp:lastModifiedBy>user</cp:lastModifiedBy>
  <cp:revision>139</cp:revision>
  <dcterms:created xsi:type="dcterms:W3CDTF">2019-10-20T16:13:52Z</dcterms:created>
  <dcterms:modified xsi:type="dcterms:W3CDTF">2019-11-02T17:19:07Z</dcterms:modified>
</cp:coreProperties>
</file>