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57" r:id="rId3"/>
    <p:sldId id="263" r:id="rId4"/>
    <p:sldId id="258" r:id="rId5"/>
    <p:sldId id="265" r:id="rId6"/>
    <p:sldId id="259" r:id="rId7"/>
    <p:sldId id="260" r:id="rId8"/>
    <p:sldId id="261" r:id="rId9"/>
    <p:sldId id="267" r:id="rId10"/>
    <p:sldId id="268" r:id="rId11"/>
    <p:sldId id="264" r:id="rId12"/>
    <p:sldId id="266" r:id="rId13"/>
    <p:sldId id="270" r:id="rId14"/>
    <p:sldId id="269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AE42"/>
    <a:srgbClr val="ED70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81BE96-E135-4DF8-A0EA-31A3B42F0A9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339AF17D-D5A7-46C6-9B91-7C9DDDFD71E0}">
      <dgm:prSet phldrT="[Текст]"/>
      <dgm:spPr/>
      <dgm:t>
        <a:bodyPr/>
        <a:lstStyle/>
        <a:p>
          <a:r>
            <a:rPr lang="uk-UA" dirty="0" smtClean="0"/>
            <a:t>«</a:t>
          </a:r>
          <a:r>
            <a:rPr lang="uk-UA" dirty="0" err="1" smtClean="0"/>
            <a:t>Скотоферма</a:t>
          </a:r>
          <a:r>
            <a:rPr lang="uk-UA" dirty="0" smtClean="0"/>
            <a:t>»</a:t>
          </a:r>
          <a:endParaRPr lang="uk-UA" dirty="0"/>
        </a:p>
      </dgm:t>
    </dgm:pt>
    <dgm:pt modelId="{A20D831F-1F59-4087-B1F8-D1B71A3D1574}" type="parTrans" cxnId="{F96FD0C4-585C-4BBD-9105-3E87D61B2AE6}">
      <dgm:prSet/>
      <dgm:spPr/>
      <dgm:t>
        <a:bodyPr/>
        <a:lstStyle/>
        <a:p>
          <a:endParaRPr lang="uk-UA"/>
        </a:p>
      </dgm:t>
    </dgm:pt>
    <dgm:pt modelId="{BCBDCF4D-040C-44F8-B401-E2B55A443421}" type="sibTrans" cxnId="{F96FD0C4-585C-4BBD-9105-3E87D61B2AE6}">
      <dgm:prSet/>
      <dgm:spPr/>
      <dgm:t>
        <a:bodyPr/>
        <a:lstStyle/>
        <a:p>
          <a:endParaRPr lang="uk-UA"/>
        </a:p>
      </dgm:t>
    </dgm:pt>
    <dgm:pt modelId="{A8FF25A1-3AFA-4F38-89E1-1A44CE150010}">
      <dgm:prSet phldrT="[Текст]"/>
      <dgm:spPr/>
      <dgm:t>
        <a:bodyPr/>
        <a:lstStyle/>
        <a:p>
          <a:r>
            <a:rPr lang="uk-UA" dirty="0" smtClean="0"/>
            <a:t>«Плутні»</a:t>
          </a:r>
          <a:endParaRPr lang="uk-UA" dirty="0"/>
        </a:p>
      </dgm:t>
    </dgm:pt>
    <dgm:pt modelId="{9957F8E0-745F-48D2-BDCC-0F1EF796E1FF}" type="parTrans" cxnId="{B387DB7B-89A3-4750-B67E-49F0D34A7533}">
      <dgm:prSet/>
      <dgm:spPr/>
      <dgm:t>
        <a:bodyPr/>
        <a:lstStyle/>
        <a:p>
          <a:endParaRPr lang="uk-UA"/>
        </a:p>
      </dgm:t>
    </dgm:pt>
    <dgm:pt modelId="{FE7E32C8-902F-4F45-AF16-095424F3FD01}" type="sibTrans" cxnId="{B387DB7B-89A3-4750-B67E-49F0D34A7533}">
      <dgm:prSet/>
      <dgm:spPr/>
      <dgm:t>
        <a:bodyPr/>
        <a:lstStyle/>
        <a:p>
          <a:endParaRPr lang="uk-UA"/>
        </a:p>
      </dgm:t>
    </dgm:pt>
    <dgm:pt modelId="{2CFFB59D-58A8-4B2F-B185-125EE765A340}">
      <dgm:prSet phldrT="[Текст]"/>
      <dgm:spPr/>
      <dgm:t>
        <a:bodyPr/>
        <a:lstStyle/>
        <a:p>
          <a:r>
            <a:rPr lang="uk-UA" dirty="0" smtClean="0"/>
            <a:t>«Склоки»</a:t>
          </a:r>
          <a:endParaRPr lang="uk-UA" dirty="0"/>
        </a:p>
      </dgm:t>
    </dgm:pt>
    <dgm:pt modelId="{E2B69008-1CD6-4328-BB2D-FC4C13EF1EED}" type="parTrans" cxnId="{A0F8533C-D1EA-4E6D-8CF8-F667A6AE08F1}">
      <dgm:prSet/>
      <dgm:spPr/>
      <dgm:t>
        <a:bodyPr/>
        <a:lstStyle/>
        <a:p>
          <a:endParaRPr lang="uk-UA"/>
        </a:p>
      </dgm:t>
    </dgm:pt>
    <dgm:pt modelId="{EC378407-D218-4F16-832D-CA7183AB22E5}" type="sibTrans" cxnId="{A0F8533C-D1EA-4E6D-8CF8-F667A6AE08F1}">
      <dgm:prSet/>
      <dgm:spPr/>
      <dgm:t>
        <a:bodyPr/>
        <a:lstStyle/>
        <a:p>
          <a:endParaRPr lang="uk-UA"/>
        </a:p>
      </dgm:t>
    </dgm:pt>
    <dgm:pt modelId="{1BC7705E-6B31-42C7-97F2-C249E8016406}" type="pres">
      <dgm:prSet presAssocID="{8481BE96-E135-4DF8-A0EA-31A3B42F0A9C}" presName="Name0" presStyleCnt="0">
        <dgm:presLayoutVars>
          <dgm:chMax val="7"/>
          <dgm:chPref val="7"/>
          <dgm:dir/>
        </dgm:presLayoutVars>
      </dgm:prSet>
      <dgm:spPr/>
    </dgm:pt>
    <dgm:pt modelId="{70A9A371-A516-4286-B0B8-CC69F5F90958}" type="pres">
      <dgm:prSet presAssocID="{8481BE96-E135-4DF8-A0EA-31A3B42F0A9C}" presName="Name1" presStyleCnt="0"/>
      <dgm:spPr/>
    </dgm:pt>
    <dgm:pt modelId="{C4CEEFF6-09BC-4CFF-8FD8-A598A846F6AB}" type="pres">
      <dgm:prSet presAssocID="{8481BE96-E135-4DF8-A0EA-31A3B42F0A9C}" presName="cycle" presStyleCnt="0"/>
      <dgm:spPr/>
    </dgm:pt>
    <dgm:pt modelId="{27B3B01F-F8B5-4255-90EB-0B388A00CF61}" type="pres">
      <dgm:prSet presAssocID="{8481BE96-E135-4DF8-A0EA-31A3B42F0A9C}" presName="srcNode" presStyleLbl="node1" presStyleIdx="0" presStyleCnt="3"/>
      <dgm:spPr/>
    </dgm:pt>
    <dgm:pt modelId="{007772C3-9E4D-478E-B065-B172B883ABD6}" type="pres">
      <dgm:prSet presAssocID="{8481BE96-E135-4DF8-A0EA-31A3B42F0A9C}" presName="conn" presStyleLbl="parChTrans1D2" presStyleIdx="0" presStyleCnt="1"/>
      <dgm:spPr/>
    </dgm:pt>
    <dgm:pt modelId="{072B5C5B-DDD7-4B83-B8D6-09B9FDDEE335}" type="pres">
      <dgm:prSet presAssocID="{8481BE96-E135-4DF8-A0EA-31A3B42F0A9C}" presName="extraNode" presStyleLbl="node1" presStyleIdx="0" presStyleCnt="3"/>
      <dgm:spPr/>
    </dgm:pt>
    <dgm:pt modelId="{0FDA5C5E-302E-4C35-AFA4-45C09ED755A6}" type="pres">
      <dgm:prSet presAssocID="{8481BE96-E135-4DF8-A0EA-31A3B42F0A9C}" presName="dstNode" presStyleLbl="node1" presStyleIdx="0" presStyleCnt="3"/>
      <dgm:spPr/>
    </dgm:pt>
    <dgm:pt modelId="{14F889A1-E3AD-4E50-92D7-A91C12EC5387}" type="pres">
      <dgm:prSet presAssocID="{339AF17D-D5A7-46C6-9B91-7C9DDDFD71E0}" presName="text_1" presStyleLbl="node1" presStyleIdx="0" presStyleCnt="3">
        <dgm:presLayoutVars>
          <dgm:bulletEnabled val="1"/>
        </dgm:presLayoutVars>
      </dgm:prSet>
      <dgm:spPr/>
    </dgm:pt>
    <dgm:pt modelId="{E629DE18-10BC-4644-ABF9-1B29DC1453DF}" type="pres">
      <dgm:prSet presAssocID="{339AF17D-D5A7-46C6-9B91-7C9DDDFD71E0}" presName="accent_1" presStyleCnt="0"/>
      <dgm:spPr/>
    </dgm:pt>
    <dgm:pt modelId="{85EF432F-6A5C-4683-AD61-61BE4AD83183}" type="pres">
      <dgm:prSet presAssocID="{339AF17D-D5A7-46C6-9B91-7C9DDDFD71E0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03E55B7-51C4-45B7-9C36-7B1523C65223}" type="pres">
      <dgm:prSet presAssocID="{A8FF25A1-3AFA-4F38-89E1-1A44CE150010}" presName="text_2" presStyleLbl="node1" presStyleIdx="1" presStyleCnt="3">
        <dgm:presLayoutVars>
          <dgm:bulletEnabled val="1"/>
        </dgm:presLayoutVars>
      </dgm:prSet>
      <dgm:spPr/>
    </dgm:pt>
    <dgm:pt modelId="{77579FB1-44D3-4B51-999D-19925878E740}" type="pres">
      <dgm:prSet presAssocID="{A8FF25A1-3AFA-4F38-89E1-1A44CE150010}" presName="accent_2" presStyleCnt="0"/>
      <dgm:spPr/>
    </dgm:pt>
    <dgm:pt modelId="{52DFA179-2FCE-4E50-B9B3-D9491204F21F}" type="pres">
      <dgm:prSet presAssocID="{A8FF25A1-3AFA-4F38-89E1-1A44CE150010}" presName="accentRepeatNode" presStyleLbl="solidFgAcc1" presStyleIdx="1" presStyleCnt="3" custLinFactNeighborX="2930" custLinFactNeighborY="366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FCC9CC-6CAA-43D9-BF3F-E19B993DA158}" type="pres">
      <dgm:prSet presAssocID="{2CFFB59D-58A8-4B2F-B185-125EE765A340}" presName="text_3" presStyleLbl="node1" presStyleIdx="2" presStyleCnt="3">
        <dgm:presLayoutVars>
          <dgm:bulletEnabled val="1"/>
        </dgm:presLayoutVars>
      </dgm:prSet>
      <dgm:spPr/>
    </dgm:pt>
    <dgm:pt modelId="{053E0F9E-C977-4D73-8FDA-AAC7464DD9F8}" type="pres">
      <dgm:prSet presAssocID="{2CFFB59D-58A8-4B2F-B185-125EE765A340}" presName="accent_3" presStyleCnt="0"/>
      <dgm:spPr/>
    </dgm:pt>
    <dgm:pt modelId="{900D2A53-2804-4114-8A8C-D0774796052F}" type="pres">
      <dgm:prSet presAssocID="{2CFFB59D-58A8-4B2F-B185-125EE765A340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BDEA1A51-BC63-4517-895C-7CCBF9447472}" type="presOf" srcId="{8481BE96-E135-4DF8-A0EA-31A3B42F0A9C}" destId="{1BC7705E-6B31-42C7-97F2-C249E8016406}" srcOrd="0" destOrd="0" presId="urn:microsoft.com/office/officeart/2008/layout/VerticalCurvedList"/>
    <dgm:cxn modelId="{F96FD0C4-585C-4BBD-9105-3E87D61B2AE6}" srcId="{8481BE96-E135-4DF8-A0EA-31A3B42F0A9C}" destId="{339AF17D-D5A7-46C6-9B91-7C9DDDFD71E0}" srcOrd="0" destOrd="0" parTransId="{A20D831F-1F59-4087-B1F8-D1B71A3D1574}" sibTransId="{BCBDCF4D-040C-44F8-B401-E2B55A443421}"/>
    <dgm:cxn modelId="{4B3FA5B8-23E4-46D7-9362-F1559E90335E}" type="presOf" srcId="{339AF17D-D5A7-46C6-9B91-7C9DDDFD71E0}" destId="{14F889A1-E3AD-4E50-92D7-A91C12EC5387}" srcOrd="0" destOrd="0" presId="urn:microsoft.com/office/officeart/2008/layout/VerticalCurvedList"/>
    <dgm:cxn modelId="{826E4B31-E688-46EB-ACE7-FD1819C129DF}" type="presOf" srcId="{BCBDCF4D-040C-44F8-B401-E2B55A443421}" destId="{007772C3-9E4D-478E-B065-B172B883ABD6}" srcOrd="0" destOrd="0" presId="urn:microsoft.com/office/officeart/2008/layout/VerticalCurvedList"/>
    <dgm:cxn modelId="{A0F8533C-D1EA-4E6D-8CF8-F667A6AE08F1}" srcId="{8481BE96-E135-4DF8-A0EA-31A3B42F0A9C}" destId="{2CFFB59D-58A8-4B2F-B185-125EE765A340}" srcOrd="2" destOrd="0" parTransId="{E2B69008-1CD6-4328-BB2D-FC4C13EF1EED}" sibTransId="{EC378407-D218-4F16-832D-CA7183AB22E5}"/>
    <dgm:cxn modelId="{B387DB7B-89A3-4750-B67E-49F0D34A7533}" srcId="{8481BE96-E135-4DF8-A0EA-31A3B42F0A9C}" destId="{A8FF25A1-3AFA-4F38-89E1-1A44CE150010}" srcOrd="1" destOrd="0" parTransId="{9957F8E0-745F-48D2-BDCC-0F1EF796E1FF}" sibTransId="{FE7E32C8-902F-4F45-AF16-095424F3FD01}"/>
    <dgm:cxn modelId="{19FFBBF4-D93C-4601-AF4C-FAB176917CBC}" type="presOf" srcId="{2CFFB59D-58A8-4B2F-B185-125EE765A340}" destId="{EFFCC9CC-6CAA-43D9-BF3F-E19B993DA158}" srcOrd="0" destOrd="0" presId="urn:microsoft.com/office/officeart/2008/layout/VerticalCurvedList"/>
    <dgm:cxn modelId="{B25AD0CA-4513-4BAC-B2F6-A242504B0BB8}" type="presOf" srcId="{A8FF25A1-3AFA-4F38-89E1-1A44CE150010}" destId="{703E55B7-51C4-45B7-9C36-7B1523C65223}" srcOrd="0" destOrd="0" presId="urn:microsoft.com/office/officeart/2008/layout/VerticalCurvedList"/>
    <dgm:cxn modelId="{99014AE8-B763-49E8-8B72-379EA07E2583}" type="presParOf" srcId="{1BC7705E-6B31-42C7-97F2-C249E8016406}" destId="{70A9A371-A516-4286-B0B8-CC69F5F90958}" srcOrd="0" destOrd="0" presId="urn:microsoft.com/office/officeart/2008/layout/VerticalCurvedList"/>
    <dgm:cxn modelId="{9AD991FD-64E9-4E75-9A98-86F205C5A806}" type="presParOf" srcId="{70A9A371-A516-4286-B0B8-CC69F5F90958}" destId="{C4CEEFF6-09BC-4CFF-8FD8-A598A846F6AB}" srcOrd="0" destOrd="0" presId="urn:microsoft.com/office/officeart/2008/layout/VerticalCurvedList"/>
    <dgm:cxn modelId="{4096F319-BCD7-4F2E-8EB9-48CEFEA238F1}" type="presParOf" srcId="{C4CEEFF6-09BC-4CFF-8FD8-A598A846F6AB}" destId="{27B3B01F-F8B5-4255-90EB-0B388A00CF61}" srcOrd="0" destOrd="0" presId="urn:microsoft.com/office/officeart/2008/layout/VerticalCurvedList"/>
    <dgm:cxn modelId="{43A79E19-2813-494F-9533-BFF7E45252A6}" type="presParOf" srcId="{C4CEEFF6-09BC-4CFF-8FD8-A598A846F6AB}" destId="{007772C3-9E4D-478E-B065-B172B883ABD6}" srcOrd="1" destOrd="0" presId="urn:microsoft.com/office/officeart/2008/layout/VerticalCurvedList"/>
    <dgm:cxn modelId="{6646557C-D734-482A-8BD5-E16686E484AB}" type="presParOf" srcId="{C4CEEFF6-09BC-4CFF-8FD8-A598A846F6AB}" destId="{072B5C5B-DDD7-4B83-B8D6-09B9FDDEE335}" srcOrd="2" destOrd="0" presId="urn:microsoft.com/office/officeart/2008/layout/VerticalCurvedList"/>
    <dgm:cxn modelId="{5954BA89-80CF-4C50-BC3F-93EFF9A066EF}" type="presParOf" srcId="{C4CEEFF6-09BC-4CFF-8FD8-A598A846F6AB}" destId="{0FDA5C5E-302E-4C35-AFA4-45C09ED755A6}" srcOrd="3" destOrd="0" presId="urn:microsoft.com/office/officeart/2008/layout/VerticalCurvedList"/>
    <dgm:cxn modelId="{A84246D1-DD72-4C47-8490-0D899020911E}" type="presParOf" srcId="{70A9A371-A516-4286-B0B8-CC69F5F90958}" destId="{14F889A1-E3AD-4E50-92D7-A91C12EC5387}" srcOrd="1" destOrd="0" presId="urn:microsoft.com/office/officeart/2008/layout/VerticalCurvedList"/>
    <dgm:cxn modelId="{0E637403-076A-4795-B1D5-BE05A782E04A}" type="presParOf" srcId="{70A9A371-A516-4286-B0B8-CC69F5F90958}" destId="{E629DE18-10BC-4644-ABF9-1B29DC1453DF}" srcOrd="2" destOrd="0" presId="urn:microsoft.com/office/officeart/2008/layout/VerticalCurvedList"/>
    <dgm:cxn modelId="{FE71D0C2-9195-4CD0-8111-C0BF6C3242C9}" type="presParOf" srcId="{E629DE18-10BC-4644-ABF9-1B29DC1453DF}" destId="{85EF432F-6A5C-4683-AD61-61BE4AD83183}" srcOrd="0" destOrd="0" presId="urn:microsoft.com/office/officeart/2008/layout/VerticalCurvedList"/>
    <dgm:cxn modelId="{CAE73749-5BDC-40A8-8701-3CCFBBEA3C3C}" type="presParOf" srcId="{70A9A371-A516-4286-B0B8-CC69F5F90958}" destId="{703E55B7-51C4-45B7-9C36-7B1523C65223}" srcOrd="3" destOrd="0" presId="urn:microsoft.com/office/officeart/2008/layout/VerticalCurvedList"/>
    <dgm:cxn modelId="{1488383B-D2BA-4BD7-AD1C-D4BA851AB7F1}" type="presParOf" srcId="{70A9A371-A516-4286-B0B8-CC69F5F90958}" destId="{77579FB1-44D3-4B51-999D-19925878E740}" srcOrd="4" destOrd="0" presId="urn:microsoft.com/office/officeart/2008/layout/VerticalCurvedList"/>
    <dgm:cxn modelId="{B422F78B-B20C-43AD-A8E9-44D943FBCF19}" type="presParOf" srcId="{77579FB1-44D3-4B51-999D-19925878E740}" destId="{52DFA179-2FCE-4E50-B9B3-D9491204F21F}" srcOrd="0" destOrd="0" presId="urn:microsoft.com/office/officeart/2008/layout/VerticalCurvedList"/>
    <dgm:cxn modelId="{C7BFC4DC-A89F-4585-8FD6-DB0CE63685A1}" type="presParOf" srcId="{70A9A371-A516-4286-B0B8-CC69F5F90958}" destId="{EFFCC9CC-6CAA-43D9-BF3F-E19B993DA158}" srcOrd="5" destOrd="0" presId="urn:microsoft.com/office/officeart/2008/layout/VerticalCurvedList"/>
    <dgm:cxn modelId="{3FF5ECFD-0496-409C-A484-1EA0A7DBFA5A}" type="presParOf" srcId="{70A9A371-A516-4286-B0B8-CC69F5F90958}" destId="{053E0F9E-C977-4D73-8FDA-AAC7464DD9F8}" srcOrd="6" destOrd="0" presId="urn:microsoft.com/office/officeart/2008/layout/VerticalCurvedList"/>
    <dgm:cxn modelId="{A223320C-BCB5-4491-8B9D-86A5EA55A38A}" type="presParOf" srcId="{053E0F9E-C977-4D73-8FDA-AAC7464DD9F8}" destId="{900D2A53-2804-4114-8A8C-D077479605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772C3-9E4D-478E-B065-B172B883ABD6}">
      <dsp:nvSpPr>
        <dsp:cNvPr id="0" name=""/>
        <dsp:cNvSpPr/>
      </dsp:nvSpPr>
      <dsp:spPr>
        <a:xfrm>
          <a:off x="-4626370" y="-709278"/>
          <a:ext cx="5510871" cy="5510871"/>
        </a:xfrm>
        <a:prstGeom prst="blockArc">
          <a:avLst>
            <a:gd name="adj1" fmla="val 18900000"/>
            <a:gd name="adj2" fmla="val 2700000"/>
            <a:gd name="adj3" fmla="val 39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F889A1-E3AD-4E50-92D7-A91C12EC5387}">
      <dsp:nvSpPr>
        <dsp:cNvPr id="0" name=""/>
        <dsp:cNvSpPr/>
      </dsp:nvSpPr>
      <dsp:spPr>
        <a:xfrm>
          <a:off x="568853" y="409231"/>
          <a:ext cx="4268968" cy="8184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9655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/>
            <a:t>«</a:t>
          </a:r>
          <a:r>
            <a:rPr lang="uk-UA" sz="4500" kern="1200" dirty="0" err="1" smtClean="0"/>
            <a:t>Скотоферма</a:t>
          </a:r>
          <a:r>
            <a:rPr lang="uk-UA" sz="4500" kern="1200" dirty="0" smtClean="0"/>
            <a:t>»</a:t>
          </a:r>
          <a:endParaRPr lang="uk-UA" sz="4500" kern="1200" dirty="0"/>
        </a:p>
      </dsp:txBody>
      <dsp:txXfrm>
        <a:off x="568853" y="409231"/>
        <a:ext cx="4268968" cy="818463"/>
      </dsp:txXfrm>
    </dsp:sp>
    <dsp:sp modelId="{85EF432F-6A5C-4683-AD61-61BE4AD83183}">
      <dsp:nvSpPr>
        <dsp:cNvPr id="0" name=""/>
        <dsp:cNvSpPr/>
      </dsp:nvSpPr>
      <dsp:spPr>
        <a:xfrm>
          <a:off x="57314" y="306923"/>
          <a:ext cx="1023078" cy="102307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E55B7-51C4-45B7-9C36-7B1523C65223}">
      <dsp:nvSpPr>
        <dsp:cNvPr id="0" name=""/>
        <dsp:cNvSpPr/>
      </dsp:nvSpPr>
      <dsp:spPr>
        <a:xfrm>
          <a:off x="866364" y="1636925"/>
          <a:ext cx="3971457" cy="8184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9655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/>
            <a:t>«Плутні»</a:t>
          </a:r>
          <a:endParaRPr lang="uk-UA" sz="4500" kern="1200" dirty="0"/>
        </a:p>
      </dsp:txBody>
      <dsp:txXfrm>
        <a:off x="866364" y="1636925"/>
        <a:ext cx="3971457" cy="818463"/>
      </dsp:txXfrm>
    </dsp:sp>
    <dsp:sp modelId="{52DFA179-2FCE-4E50-B9B3-D9491204F21F}">
      <dsp:nvSpPr>
        <dsp:cNvPr id="0" name=""/>
        <dsp:cNvSpPr/>
      </dsp:nvSpPr>
      <dsp:spPr>
        <a:xfrm>
          <a:off x="384801" y="1572093"/>
          <a:ext cx="1023078" cy="102307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CC9CC-6CAA-43D9-BF3F-E19B993DA158}">
      <dsp:nvSpPr>
        <dsp:cNvPr id="0" name=""/>
        <dsp:cNvSpPr/>
      </dsp:nvSpPr>
      <dsp:spPr>
        <a:xfrm>
          <a:off x="568853" y="2864620"/>
          <a:ext cx="4268968" cy="8184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9655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/>
            <a:t>«Склоки»</a:t>
          </a:r>
          <a:endParaRPr lang="uk-UA" sz="4500" kern="1200" dirty="0"/>
        </a:p>
      </dsp:txBody>
      <dsp:txXfrm>
        <a:off x="568853" y="2864620"/>
        <a:ext cx="4268968" cy="818463"/>
      </dsp:txXfrm>
    </dsp:sp>
    <dsp:sp modelId="{900D2A53-2804-4114-8A8C-D0774796052F}">
      <dsp:nvSpPr>
        <dsp:cNvPr id="0" name=""/>
        <dsp:cNvSpPr/>
      </dsp:nvSpPr>
      <dsp:spPr>
        <a:xfrm>
          <a:off x="57314" y="2762312"/>
          <a:ext cx="1023078" cy="102307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ln w="15875"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341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8038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891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2737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uk-UA" smtClean="0"/>
              <a:t>Зразок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1912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0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069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5"/>
            <a:ext cx="5386918" cy="639762"/>
          </a:xfrm>
        </p:spPr>
        <p:txBody>
          <a:bodyPr anchor="b"/>
          <a:lstStyle>
            <a:lvl1pPr marL="0" indent="0">
              <a:buNone/>
              <a:defRPr sz="2880" b="1">
                <a:effectLst/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5"/>
            <a:ext cx="5389033" cy="639762"/>
          </a:xfrm>
        </p:spPr>
        <p:txBody>
          <a:bodyPr anchor="b"/>
          <a:lstStyle>
            <a:lvl1pPr marL="0" indent="0">
              <a:buNone/>
              <a:defRPr sz="2880" b="1">
                <a:effectLst/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4021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4524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8178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2"/>
            <a:ext cx="4011084" cy="116205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0"/>
            <a:ext cx="6815666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620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0215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E45A38B9-6DB5-4BA2-A4EF-FD81C43551FE}" type="datetimeFigureOut">
              <a:rPr lang="uk-UA" smtClean="0"/>
              <a:t>20.01.2020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44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AD9DD9A9-052F-4DBC-87E4-907E128E8D8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851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1097280" rtl="0" eaLnBrk="1" latinLnBrk="0" hangingPunct="1">
        <a:spcBef>
          <a:spcPct val="0"/>
        </a:spcBef>
        <a:buNone/>
        <a:defRPr sz="5280" kern="1200">
          <a:ln w="19050">
            <a:solidFill>
              <a:srgbClr val="FF6600"/>
            </a:solidFill>
          </a:ln>
          <a:solidFill>
            <a:schemeClr val="bg1"/>
          </a:solidFill>
          <a:effectLst>
            <a:glow rad="63500">
              <a:srgbClr val="FF6600">
                <a:alpha val="40000"/>
              </a:srgbClr>
            </a:glow>
          </a:effectLst>
          <a:latin typeface="+mj-lt"/>
          <a:ea typeface="+mj-ea"/>
          <a:cs typeface="Segoe UI" pitchFamily="34" charset="0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Tx/>
        <a:buBlip>
          <a:blip r:embed="rId14"/>
        </a:buBlip>
        <a:defRPr sz="384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Tx/>
        <a:buBlip>
          <a:blip r:embed="rId15"/>
        </a:buBlip>
        <a:defRPr sz="336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Tx/>
        <a:buBlip>
          <a:blip r:embed="rId14"/>
        </a:buBlip>
        <a:defRPr sz="288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Tx/>
        <a:buBlip>
          <a:blip r:embed="rId15"/>
        </a:buBlip>
        <a:defRPr sz="2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Tx/>
        <a:buBlip>
          <a:blip r:embed="rId14"/>
        </a:buBlip>
        <a:defRPr sz="2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Tx/>
        <a:buBlip>
          <a:blip r:embed="rId15"/>
        </a:buBlip>
        <a:defRPr sz="216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Tx/>
        <a:buBlip>
          <a:blip r:embed="rId14"/>
        </a:buBlip>
        <a:defRPr sz="216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Tx/>
        <a:buBlip>
          <a:blip r:embed="rId15"/>
        </a:buBlip>
        <a:defRPr sz="192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Tx/>
        <a:buBlip>
          <a:blip r:embed="rId14"/>
        </a:buBlip>
        <a:defRPr sz="192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microsoft.com/office/2007/relationships/hdphoto" Target="../media/hdphoto2.wdp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390" y="3137818"/>
            <a:ext cx="10363200" cy="1470025"/>
          </a:xfrm>
        </p:spPr>
        <p:txBody>
          <a:bodyPr>
            <a:normAutofit fontScale="90000"/>
          </a:bodyPr>
          <a:lstStyle/>
          <a:p>
            <a:r>
              <a:rPr lang="uk-UA" sz="4900" b="1" i="1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>Розвиток жанру антиутопії у XX ст.: ознаки та представники.</a:t>
            </a:r>
            <a:r>
              <a:rPr lang="uk-UA" sz="4900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/>
            </a:r>
            <a:br>
              <a:rPr lang="uk-UA" sz="4900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</a:br>
            <a:r>
              <a:rPr lang="uk-UA" sz="4900" b="1" i="1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>Джордж </a:t>
            </a:r>
            <a:r>
              <a:rPr lang="uk-UA" sz="4900" b="1" i="1" dirty="0" err="1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>Оруелл</a:t>
            </a:r>
            <a:r>
              <a:rPr lang="uk-UA" sz="4900" b="1" i="1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> (Ерік Артур </a:t>
            </a:r>
            <a:r>
              <a:rPr lang="uk-UA" sz="4900" b="1" i="1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39700">
                    <a:schemeClr val="accent6">
                      <a:satMod val="175000"/>
                      <a:alpha val="79000"/>
                    </a:schemeClr>
                  </a:glow>
                </a:effectLst>
              </a:rPr>
              <a:t>Блер</a:t>
            </a:r>
            <a:r>
              <a:rPr lang="uk-UA" sz="4900" b="1" i="1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>, 1903 – 1950). «</a:t>
            </a:r>
            <a:r>
              <a:rPr lang="uk-UA" sz="4900" b="1" i="1" dirty="0" err="1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>Скотоферма</a:t>
            </a:r>
            <a:r>
              <a:rPr lang="uk-UA" sz="4900" b="1" i="1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>». Зв’язок творчості </a:t>
            </a:r>
            <a:r>
              <a:rPr lang="uk-UA" sz="4900" b="1" i="1" dirty="0" err="1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>Дж</a:t>
            </a:r>
            <a:r>
              <a:rPr lang="uk-UA" sz="4900" b="1" i="1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>. </a:t>
            </a:r>
            <a:r>
              <a:rPr lang="uk-UA" sz="4900" b="1" i="1" dirty="0" err="1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>Оруелла</a:t>
            </a:r>
            <a:r>
              <a:rPr lang="uk-UA" sz="4900" b="1" i="1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> із соціально-історичною ситуацією доби. Викриття сутності тоталітарної системи та її ієрархії в антиутопіях митця</a:t>
            </a:r>
            <a:r>
              <a:rPr lang="uk-UA" dirty="0"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  <a:t/>
            </a:r>
            <a:br>
              <a:rPr lang="uk-UA" dirty="0">
                <a:solidFill>
                  <a:sysClr val="windowText" lastClr="000000"/>
                </a:solidFill>
                <a:effectLst>
                  <a:glow rad="393700">
                    <a:schemeClr val="accent6">
                      <a:satMod val="175000"/>
                      <a:alpha val="84000"/>
                    </a:schemeClr>
                  </a:glow>
                </a:effectLst>
              </a:rPr>
            </a:br>
            <a:endParaRPr lang="uk-UA" dirty="0">
              <a:solidFill>
                <a:sysClr val="windowText" lastClr="000000"/>
              </a:solidFill>
              <a:effectLst>
                <a:glow rad="393700">
                  <a:schemeClr val="accent6">
                    <a:satMod val="175000"/>
                    <a:alpha val="84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408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Які </a:t>
            </a:r>
            <a:r>
              <a:rPr lang="uk-UA" b="1" dirty="0"/>
              <a:t>«яскраві» події описує автор у творі?</a:t>
            </a:r>
          </a:p>
          <a:p>
            <a:r>
              <a:rPr lang="uk-UA" b="1" dirty="0" smtClean="0"/>
              <a:t>Чим </a:t>
            </a:r>
            <a:r>
              <a:rPr lang="uk-UA" b="1" dirty="0"/>
              <a:t>завершується твір? </a:t>
            </a:r>
            <a:endParaRPr lang="uk-UA" b="1" dirty="0" smtClean="0"/>
          </a:p>
          <a:p>
            <a:r>
              <a:rPr lang="uk-UA" b="1" dirty="0" smtClean="0"/>
              <a:t>Які </a:t>
            </a:r>
            <a:r>
              <a:rPr lang="uk-UA" b="1" dirty="0"/>
              <a:t>історичні аналогії ми можемо пригадати? Кого з відомих історичних осіб упізнаємо за образами героїв твору?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649" y="216622"/>
            <a:ext cx="10973751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4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dirty="0" smtClean="0"/>
              <a:t>Герої твору</a:t>
            </a:r>
            <a:endParaRPr lang="uk-UA" sz="7200" dirty="0"/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0" y="1888760"/>
            <a:ext cx="3267276" cy="233846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Ферма «Панський двір» (</a:t>
            </a:r>
            <a:r>
              <a:rPr lang="uk-UA" sz="2400" b="1" dirty="0" smtClean="0"/>
              <a:t>Російська імперія</a:t>
            </a:r>
            <a:r>
              <a:rPr lang="uk-UA" sz="2400" dirty="0" smtClean="0"/>
              <a:t>)</a:t>
            </a:r>
          </a:p>
          <a:p>
            <a:pPr algn="ctr"/>
            <a:r>
              <a:rPr lang="uk-UA" sz="2400" dirty="0" smtClean="0"/>
              <a:t>Містер Джонс – </a:t>
            </a:r>
            <a:r>
              <a:rPr lang="uk-UA" sz="2400" b="1" dirty="0" smtClean="0"/>
              <a:t>Микола І</a:t>
            </a:r>
            <a:endParaRPr lang="uk-UA" sz="2400" b="1" dirty="0"/>
          </a:p>
        </p:txBody>
      </p:sp>
      <p:sp>
        <p:nvSpPr>
          <p:cNvPr id="8" name="Виноска 1 7"/>
          <p:cNvSpPr/>
          <p:nvPr/>
        </p:nvSpPr>
        <p:spPr>
          <a:xfrm>
            <a:off x="8879175" y="2353457"/>
            <a:ext cx="3117953" cy="989350"/>
          </a:xfrm>
          <a:prstGeom prst="borderCallout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М-р </a:t>
            </a:r>
            <a:r>
              <a:rPr lang="uk-UA" sz="3200" dirty="0" err="1" smtClean="0"/>
              <a:t>Калмінгтон</a:t>
            </a:r>
            <a:r>
              <a:rPr lang="uk-UA" sz="3200" dirty="0" smtClean="0"/>
              <a:t> (</a:t>
            </a:r>
            <a:r>
              <a:rPr lang="uk-UA" sz="3200" dirty="0" err="1" smtClean="0"/>
              <a:t>В.Черчилль</a:t>
            </a:r>
            <a:r>
              <a:rPr lang="uk-UA" sz="3200" dirty="0" smtClean="0"/>
              <a:t>)</a:t>
            </a:r>
            <a:endParaRPr lang="uk-UA" sz="3200" dirty="0"/>
          </a:p>
        </p:txBody>
      </p:sp>
      <p:sp>
        <p:nvSpPr>
          <p:cNvPr id="9" name="Виноска 1 8"/>
          <p:cNvSpPr/>
          <p:nvPr/>
        </p:nvSpPr>
        <p:spPr>
          <a:xfrm>
            <a:off x="8879175" y="3518362"/>
            <a:ext cx="3081309" cy="1098608"/>
          </a:xfrm>
          <a:prstGeom prst="borderCallout1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</a:rPr>
              <a:t>М-р Пітер (</a:t>
            </a:r>
            <a:r>
              <a:rPr lang="uk-UA" sz="3600" b="1" dirty="0" err="1" smtClean="0">
                <a:solidFill>
                  <a:schemeClr val="tx1"/>
                </a:solidFill>
              </a:rPr>
              <a:t>А.Гітлер</a:t>
            </a:r>
            <a:r>
              <a:rPr lang="uk-UA" sz="3600" b="1" dirty="0" smtClean="0">
                <a:solidFill>
                  <a:schemeClr val="tx1"/>
                </a:solidFill>
              </a:rPr>
              <a:t>)</a:t>
            </a:r>
            <a:endParaRPr lang="uk-UA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690537033"/>
              </p:ext>
            </p:extLst>
          </p:nvPr>
        </p:nvGraphicFramePr>
        <p:xfrm>
          <a:off x="3156263" y="1109272"/>
          <a:ext cx="4893456" cy="4092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2" name="Picture 4" descr="Картинки по запросу поросята пнг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89" y="4227226"/>
            <a:ext cx="4293396" cy="308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конь пнг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99" y="3859685"/>
            <a:ext cx="1950123" cy="299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Картинки по запросу овца пнг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42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395" y="4916774"/>
            <a:ext cx="3359813" cy="194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15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203961" y="2263515"/>
            <a:ext cx="2988039" cy="323306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uk-UA" sz="4800" b="1" dirty="0" smtClean="0"/>
              <a:t>Прийом алегорії, карикатури</a:t>
            </a:r>
          </a:p>
          <a:p>
            <a:pPr marL="0" indent="0" algn="ctr">
              <a:buNone/>
            </a:pPr>
            <a:r>
              <a:rPr lang="uk-UA" sz="4800" b="1" dirty="0" smtClean="0"/>
              <a:t> гіперболи</a:t>
            </a:r>
            <a:endParaRPr lang="uk-UA" sz="4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966" t="467" b="-1"/>
          <a:stretch/>
        </p:blipFill>
        <p:spPr>
          <a:xfrm>
            <a:off x="0" y="0"/>
            <a:ext cx="9347075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8613" y="-3187"/>
            <a:ext cx="1603387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5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dirty="0" smtClean="0"/>
              <a:t>Опрацюйте статтю</a:t>
            </a:r>
            <a:endParaRPr lang="uk-UA" sz="72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09600" y="1600200"/>
            <a:ext cx="7849771" cy="4525963"/>
          </a:xfrm>
        </p:spPr>
        <p:txBody>
          <a:bodyPr/>
          <a:lstStyle/>
          <a:p>
            <a:r>
              <a:rPr lang="uk-UA" dirty="0" smtClean="0"/>
              <a:t>Причини та витоки антиутопії.</a:t>
            </a:r>
          </a:p>
          <a:p>
            <a:r>
              <a:rPr lang="uk-UA" dirty="0" smtClean="0"/>
              <a:t>Процеси, що впливають на розвиток антиутопії.</a:t>
            </a:r>
          </a:p>
          <a:p>
            <a:r>
              <a:rPr lang="uk-UA" smtClean="0"/>
              <a:t>Три </a:t>
            </a:r>
            <a:r>
              <a:rPr lang="uk-UA" dirty="0" smtClean="0"/>
              <a:t>головні ознаки антиутопії як жанру.</a:t>
            </a:r>
          </a:p>
          <a:p>
            <a:r>
              <a:rPr lang="uk-UA" dirty="0"/>
              <a:t>Найвідоміші творці антиутопій.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9371" y="2253456"/>
            <a:ext cx="3248025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5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dirty="0" smtClean="0"/>
              <a:t>Домашнє завдання</a:t>
            </a:r>
            <a:endParaRPr lang="uk-UA" sz="8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525963"/>
          </a:xfrm>
        </p:spPr>
        <p:txBody>
          <a:bodyPr/>
          <a:lstStyle/>
          <a:p>
            <a:r>
              <a:rPr lang="uk-UA" sz="4400" b="1" dirty="0"/>
              <a:t>1 варіант. Записати, який внесок у боротьбу з рабською покірністю зробили звірі.</a:t>
            </a:r>
          </a:p>
          <a:p>
            <a:r>
              <a:rPr lang="uk-UA" sz="4400" b="1" dirty="0"/>
              <a:t>2 варіант. Дослідити динаміку образу Наполеона.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25" y="5372101"/>
            <a:ext cx="371475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5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dirty="0" smtClean="0"/>
              <a:t>Пригадуємо!</a:t>
            </a:r>
            <a:endParaRPr lang="uk-UA" sz="72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4000" dirty="0" smtClean="0"/>
              <a:t>Пригадайте, що таке утопія</a:t>
            </a:r>
            <a:r>
              <a:rPr lang="uk-UA" sz="4000" dirty="0"/>
              <a:t>?</a:t>
            </a:r>
          </a:p>
          <a:p>
            <a:r>
              <a:rPr lang="uk-UA" sz="4000" dirty="0" smtClean="0"/>
              <a:t>Сформулюйте визначення «антиутопії». </a:t>
            </a:r>
            <a:endParaRPr lang="uk-UA" sz="40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216976" y="3053167"/>
            <a:ext cx="9391973" cy="2868101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>
                <a:solidFill>
                  <a:schemeClr val="tx1"/>
                </a:solidFill>
              </a:rPr>
              <a:t>АНТИТЕЗА - зображення </a:t>
            </a:r>
            <a:r>
              <a:rPr lang="uk-UA" sz="3600" b="1" i="1" dirty="0">
                <a:solidFill>
                  <a:schemeClr val="tx1"/>
                </a:solidFill>
              </a:rPr>
              <a:t>у художній літературі небезпечних наслідків, пов'язаних із експериментами над людством задля його «поліпшення», певних, часто принадливих, соціальних ідеалів, антитеза </a:t>
            </a:r>
            <a:r>
              <a:rPr lang="uk-UA" sz="3600" b="1" i="1" dirty="0" smtClean="0">
                <a:solidFill>
                  <a:schemeClr val="tx1"/>
                </a:solidFill>
              </a:rPr>
              <a:t>утопії.</a:t>
            </a:r>
            <a:endParaRPr lang="uk-UA" sz="36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949" y="3053167"/>
            <a:ext cx="2868101" cy="286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34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5762" y="3643154"/>
            <a:ext cx="7715304" cy="1077218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>
                <a:latin typeface="Franklin Gothic Heavy" panose="020B0903020102020204" pitchFamily="34" charset="0"/>
              </a:rPr>
              <a:t>«Усі тварини рівні, але деякі рівніші за інших»</a:t>
            </a:r>
            <a:endParaRPr lang="ru-RU" sz="3200" dirty="0"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5762" y="5074961"/>
            <a:ext cx="7715304" cy="58477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Franklin Gothic Heavy" panose="020B0903020102020204" pitchFamily="34" charset="0"/>
              </a:rPr>
              <a:t>«Старший брат </a:t>
            </a:r>
            <a:r>
              <a:rPr lang="ru-RU" sz="3200" dirty="0" err="1">
                <a:latin typeface="Franklin Gothic Heavy" panose="020B0903020102020204" pitchFamily="34" charset="0"/>
              </a:rPr>
              <a:t>стежить</a:t>
            </a:r>
            <a:r>
              <a:rPr lang="ru-RU" sz="3200" dirty="0">
                <a:latin typeface="Franklin Gothic Heavy" panose="020B0903020102020204" pitchFamily="34" charset="0"/>
              </a:rPr>
              <a:t> за тобою»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5762" y="2211347"/>
            <a:ext cx="7715304" cy="1077218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>
                <a:latin typeface="Franklin Gothic Heavy" panose="020B0903020102020204" pitchFamily="34" charset="0"/>
              </a:rPr>
              <a:t>«</a:t>
            </a:r>
            <a:r>
              <a:rPr lang="ru-RU" sz="3200" dirty="0" err="1">
                <a:latin typeface="Franklin Gothic Heavy" panose="020B0903020102020204" pitchFamily="34" charset="0"/>
              </a:rPr>
              <a:t>Немає</a:t>
            </a:r>
            <a:r>
              <a:rPr lang="ru-RU" sz="3200" dirty="0"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latin typeface="Franklin Gothic Heavy" panose="020B0903020102020204" pitchFamily="34" charset="0"/>
              </a:rPr>
              <a:t>нічого</a:t>
            </a:r>
            <a:r>
              <a:rPr lang="ru-RU" sz="3200" dirty="0"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latin typeface="Franklin Gothic Heavy" panose="020B0903020102020204" pitchFamily="34" charset="0"/>
              </a:rPr>
              <a:t>твого</a:t>
            </a:r>
            <a:r>
              <a:rPr lang="ru-RU" sz="3200" dirty="0">
                <a:latin typeface="Franklin Gothic Heavy" panose="020B0903020102020204" pitchFamily="34" charset="0"/>
              </a:rPr>
              <a:t>, </a:t>
            </a:r>
            <a:r>
              <a:rPr lang="ru-RU" sz="3200" dirty="0" err="1">
                <a:latin typeface="Franklin Gothic Heavy" panose="020B0903020102020204" pitchFamily="34" charset="0"/>
              </a:rPr>
              <a:t>окрім</a:t>
            </a:r>
            <a:r>
              <a:rPr lang="ru-RU" sz="3200" dirty="0"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latin typeface="Franklin Gothic Heavy" panose="020B0903020102020204" pitchFamily="34" charset="0"/>
              </a:rPr>
              <a:t>декількох</a:t>
            </a:r>
            <a:r>
              <a:rPr lang="ru-RU" sz="3200" dirty="0"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latin typeface="Franklin Gothic Heavy" panose="020B0903020102020204" pitchFamily="34" charset="0"/>
              </a:rPr>
              <a:t>кубічних</a:t>
            </a:r>
            <a:r>
              <a:rPr lang="ru-RU" sz="3200" dirty="0">
                <a:latin typeface="Franklin Gothic Heavy" panose="020B0903020102020204" pitchFamily="34" charset="0"/>
              </a:rPr>
              <a:t> </a:t>
            </a:r>
            <a:r>
              <a:rPr lang="ru-RU" sz="3200" dirty="0" err="1">
                <a:latin typeface="Franklin Gothic Heavy" panose="020B0903020102020204" pitchFamily="34" charset="0"/>
              </a:rPr>
              <a:t>сантиметрів</a:t>
            </a:r>
            <a:r>
              <a:rPr lang="ru-RU" sz="3200" dirty="0">
                <a:latin typeface="Franklin Gothic Heavy" panose="020B0903020102020204" pitchFamily="34" charset="0"/>
              </a:rPr>
              <a:t> в </a:t>
            </a:r>
            <a:r>
              <a:rPr lang="ru-RU" sz="3200" dirty="0" err="1">
                <a:latin typeface="Franklin Gothic Heavy" panose="020B0903020102020204" pitchFamily="34" charset="0"/>
              </a:rPr>
              <a:t>черепі</a:t>
            </a:r>
            <a:r>
              <a:rPr lang="uk-UA" sz="3200" dirty="0">
                <a:latin typeface="Franklin Gothic Heavy" panose="020B0903020102020204" pitchFamily="34" charset="0"/>
              </a:rPr>
              <a:t>»</a:t>
            </a:r>
            <a:endParaRPr lang="ru-RU" sz="3200" dirty="0">
              <a:latin typeface="Franklin Gothic Heavy" panose="020B09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4975" y="1512752"/>
            <a:ext cx="4572000" cy="58477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 smtClean="0">
                <a:latin typeface="Franklin Gothic Heavy" panose="020B0903020102020204" pitchFamily="34" charset="0"/>
              </a:rPr>
              <a:t>«Холодна </a:t>
            </a:r>
            <a:r>
              <a:rPr lang="uk-UA" sz="3200" dirty="0">
                <a:latin typeface="Franklin Gothic Heavy" panose="020B0903020102020204" pitchFamily="34" charset="0"/>
              </a:rPr>
              <a:t>війна»</a:t>
            </a:r>
            <a:endParaRPr lang="ru-RU" sz="3200" dirty="0">
              <a:latin typeface="Franklin Gothic Heavy" panose="020B0903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88368" y="302486"/>
            <a:ext cx="715030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 smtClean="0">
                <a:ln w="38100">
                  <a:solidFill>
                    <a:srgbClr val="F8AE4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Афоризми </a:t>
            </a:r>
            <a:r>
              <a:rPr lang="uk-UA" sz="6000" b="1" dirty="0" err="1" smtClean="0">
                <a:ln w="38100">
                  <a:solidFill>
                    <a:srgbClr val="F8AE4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Орвелла</a:t>
            </a:r>
            <a:endParaRPr lang="uk-UA" sz="6000" b="1" dirty="0">
              <a:ln w="38100">
                <a:solidFill>
                  <a:srgbClr val="F8AE42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 descr="Картинки по запросу орвелл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4959" y="1569879"/>
            <a:ext cx="3262182" cy="429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51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5919488"/>
            <a:ext cx="5491813" cy="938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 </a:t>
            </a:r>
            <a:r>
              <a:rPr lang="ru-RU" dirty="0" err="1" smtClean="0">
                <a:latin typeface="Arial Black" pitchFamily="34" charset="0"/>
              </a:rPr>
              <a:t>П</a:t>
            </a:r>
            <a:r>
              <a:rPr lang="ru-RU" dirty="0" err="1" smtClean="0">
                <a:latin typeface="Arial Black" pitchFamily="34" charset="0"/>
              </a:rPr>
              <a:t>овість-антиутопія</a:t>
            </a:r>
            <a:r>
              <a:rPr lang="ru-RU" dirty="0" smtClean="0">
                <a:latin typeface="Arial Black" pitchFamily="34" charset="0"/>
              </a:rPr>
              <a:t>, написана у 1943—1944 роках, </a:t>
            </a:r>
            <a:r>
              <a:rPr lang="ru-RU" dirty="0" err="1" smtClean="0">
                <a:latin typeface="Arial Black" pitchFamily="34" charset="0"/>
              </a:rPr>
              <a:t>вперше</a:t>
            </a:r>
            <a:r>
              <a:rPr lang="ru-RU" dirty="0" smtClean="0">
                <a:latin typeface="Arial Black" pitchFamily="34" charset="0"/>
              </a:rPr>
              <a:t> видана 17 </a:t>
            </a:r>
            <a:r>
              <a:rPr lang="ru-RU" dirty="0" err="1" smtClean="0">
                <a:latin typeface="Arial Black" pitchFamily="34" charset="0"/>
              </a:rPr>
              <a:t>серпня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1945 р.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994" r="12010"/>
          <a:stretch/>
        </p:blipFill>
        <p:spPr>
          <a:xfrm>
            <a:off x="-14989" y="1600200"/>
            <a:ext cx="5506802" cy="43192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6499" y="1108581"/>
            <a:ext cx="671559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Monotype Corsiva" pitchFamily="66" charset="0"/>
              </a:rPr>
              <a:t>Одного разу (я жив </a:t>
            </a:r>
            <a:r>
              <a:rPr lang="ru-RU" sz="3200" b="1" dirty="0" err="1">
                <a:latin typeface="Monotype Corsiva" pitchFamily="66" charset="0"/>
              </a:rPr>
              <a:t>тоді</a:t>
            </a:r>
            <a:r>
              <a:rPr lang="ru-RU" sz="3200" b="1" dirty="0">
                <a:latin typeface="Monotype Corsiva" pitchFamily="66" charset="0"/>
              </a:rPr>
              <a:t> в маленькому </a:t>
            </a:r>
            <a:r>
              <a:rPr lang="ru-RU" sz="3200" b="1" dirty="0" err="1">
                <a:latin typeface="Monotype Corsiva" pitchFamily="66" charset="0"/>
              </a:rPr>
              <a:t>селі</a:t>
            </a:r>
            <a:r>
              <a:rPr lang="ru-RU" sz="3200" b="1" dirty="0">
                <a:latin typeface="Monotype Corsiva" pitchFamily="66" charset="0"/>
              </a:rPr>
              <a:t>) я </a:t>
            </a:r>
            <a:r>
              <a:rPr lang="ru-RU" sz="3200" b="1" dirty="0" err="1">
                <a:latin typeface="Monotype Corsiva" pitchFamily="66" charset="0"/>
              </a:rPr>
              <a:t>побачив</a:t>
            </a:r>
            <a:r>
              <a:rPr lang="ru-RU" sz="3200" b="1" dirty="0">
                <a:latin typeface="Monotype Corsiva" pitchFamily="66" charset="0"/>
              </a:rPr>
              <a:t> хлопчика </a:t>
            </a:r>
            <a:r>
              <a:rPr lang="ru-RU" sz="3200" b="1" dirty="0" err="1">
                <a:latin typeface="Monotype Corsiva" pitchFamily="66" charset="0"/>
              </a:rPr>
              <a:t>років</a:t>
            </a:r>
            <a:r>
              <a:rPr lang="ru-RU" sz="3200" b="1" dirty="0">
                <a:latin typeface="Monotype Corsiva" pitchFamily="66" charset="0"/>
              </a:rPr>
              <a:t> десяти, </a:t>
            </a:r>
            <a:r>
              <a:rPr lang="ru-RU" sz="3200" b="1" dirty="0" err="1">
                <a:latin typeface="Monotype Corsiva" pitchFamily="66" charset="0"/>
              </a:rPr>
              <a:t>який</a:t>
            </a:r>
            <a:r>
              <a:rPr lang="ru-RU" sz="3200" b="1" dirty="0">
                <a:latin typeface="Monotype Corsiva" pitchFamily="66" charset="0"/>
              </a:rPr>
              <a:t> правив конем, </a:t>
            </a:r>
            <a:r>
              <a:rPr lang="ru-RU" sz="3200" b="1" dirty="0" err="1">
                <a:latin typeface="Monotype Corsiva" pitchFamily="66" charset="0"/>
              </a:rPr>
              <a:t>запряженим</a:t>
            </a:r>
            <a:r>
              <a:rPr lang="ru-RU" sz="3200" b="1" dirty="0">
                <a:latin typeface="Monotype Corsiva" pitchFamily="66" charset="0"/>
              </a:rPr>
              <a:t> у </a:t>
            </a:r>
            <a:r>
              <a:rPr lang="ru-RU" sz="3200" b="1" dirty="0" err="1">
                <a:latin typeface="Monotype Corsiva" pitchFamily="66" charset="0"/>
              </a:rPr>
              <a:t>величезний</a:t>
            </a:r>
            <a:r>
              <a:rPr lang="ru-RU" sz="3200" b="1" dirty="0">
                <a:latin typeface="Monotype Corsiva" pitchFamily="66" charset="0"/>
              </a:rPr>
              <a:t> </a:t>
            </a:r>
            <a:r>
              <a:rPr lang="ru-RU" sz="3200" b="1" dirty="0" err="1">
                <a:latin typeface="Monotype Corsiva" pitchFamily="66" charset="0"/>
              </a:rPr>
              <a:t>віз</a:t>
            </a:r>
            <a:r>
              <a:rPr lang="ru-RU" sz="3200" b="1" dirty="0">
                <a:latin typeface="Monotype Corsiva" pitchFamily="66" charset="0"/>
              </a:rPr>
              <a:t>, і бив </a:t>
            </a:r>
            <a:r>
              <a:rPr lang="ru-RU" sz="3200" b="1" dirty="0" err="1">
                <a:latin typeface="Monotype Corsiva" pitchFamily="66" charset="0"/>
              </a:rPr>
              <a:t>його</a:t>
            </a:r>
            <a:r>
              <a:rPr lang="ru-RU" sz="3200" b="1" dirty="0">
                <a:latin typeface="Monotype Corsiva" pitchFamily="66" charset="0"/>
              </a:rPr>
              <a:t> батогом </a:t>
            </a:r>
            <a:r>
              <a:rPr lang="ru-RU" sz="3200" b="1" dirty="0" err="1">
                <a:latin typeface="Monotype Corsiva" pitchFamily="66" charset="0"/>
              </a:rPr>
              <a:t>щоразу</a:t>
            </a:r>
            <a:r>
              <a:rPr lang="ru-RU" sz="3200" b="1" dirty="0">
                <a:latin typeface="Monotype Corsiva" pitchFamily="66" charset="0"/>
              </a:rPr>
              <a:t>, коли той </a:t>
            </a:r>
            <a:r>
              <a:rPr lang="ru-RU" sz="3200" b="1" dirty="0" err="1">
                <a:latin typeface="Monotype Corsiva" pitchFamily="66" charset="0"/>
              </a:rPr>
              <a:t>намагався</a:t>
            </a:r>
            <a:r>
              <a:rPr lang="ru-RU" sz="3200" b="1" dirty="0">
                <a:latin typeface="Monotype Corsiva" pitchFamily="66" charset="0"/>
              </a:rPr>
              <a:t> </a:t>
            </a:r>
            <a:r>
              <a:rPr lang="ru-RU" sz="3200" b="1" dirty="0" err="1">
                <a:latin typeface="Monotype Corsiva" pitchFamily="66" charset="0"/>
              </a:rPr>
              <a:t>звернути</a:t>
            </a:r>
            <a:r>
              <a:rPr lang="ru-RU" sz="3200" b="1" dirty="0">
                <a:latin typeface="Monotype Corsiva" pitchFamily="66" charset="0"/>
              </a:rPr>
              <a:t> з </a:t>
            </a:r>
            <a:r>
              <a:rPr lang="ru-RU" sz="3200" b="1" dirty="0" err="1">
                <a:latin typeface="Monotype Corsiva" pitchFamily="66" charset="0"/>
              </a:rPr>
              <a:t>вузького</a:t>
            </a:r>
            <a:r>
              <a:rPr lang="ru-RU" sz="3200" b="1" dirty="0">
                <a:latin typeface="Monotype Corsiva" pitchFamily="66" charset="0"/>
              </a:rPr>
              <a:t> шляху. </a:t>
            </a:r>
            <a:r>
              <a:rPr lang="ru-RU" sz="3200" b="1" dirty="0" err="1">
                <a:latin typeface="Monotype Corsiva" pitchFamily="66" charset="0"/>
              </a:rPr>
              <a:t>Мені</a:t>
            </a:r>
            <a:r>
              <a:rPr lang="ru-RU" sz="3200" b="1" dirty="0">
                <a:latin typeface="Monotype Corsiva" pitchFamily="66" charset="0"/>
              </a:rPr>
              <a:t> спало на думку, </a:t>
            </a:r>
            <a:r>
              <a:rPr lang="ru-RU" sz="3200" b="1" dirty="0" err="1">
                <a:latin typeface="Monotype Corsiva" pitchFamily="66" charset="0"/>
              </a:rPr>
              <a:t>що</a:t>
            </a:r>
            <a:r>
              <a:rPr lang="ru-RU" sz="3200" b="1" dirty="0">
                <a:latin typeface="Monotype Corsiva" pitchFamily="66" charset="0"/>
              </a:rPr>
              <a:t>, </a:t>
            </a:r>
            <a:r>
              <a:rPr lang="ru-RU" sz="3200" b="1" dirty="0" err="1">
                <a:latin typeface="Monotype Corsiva" pitchFamily="66" charset="0"/>
              </a:rPr>
              <a:t>якби</a:t>
            </a:r>
            <a:r>
              <a:rPr lang="ru-RU" sz="3200" b="1" dirty="0">
                <a:latin typeface="Monotype Corsiva" pitchFamily="66" charset="0"/>
              </a:rPr>
              <a:t> </a:t>
            </a:r>
            <a:r>
              <a:rPr lang="ru-RU" sz="3200" b="1" dirty="0" err="1">
                <a:latin typeface="Monotype Corsiva" pitchFamily="66" charset="0"/>
              </a:rPr>
              <a:t>коні</a:t>
            </a:r>
            <a:r>
              <a:rPr lang="ru-RU" sz="3200" b="1" dirty="0">
                <a:latin typeface="Monotype Corsiva" pitchFamily="66" charset="0"/>
              </a:rPr>
              <a:t> знали про свою силу, ми би не </a:t>
            </a:r>
            <a:r>
              <a:rPr lang="ru-RU" sz="3200" b="1" dirty="0" err="1">
                <a:latin typeface="Monotype Corsiva" pitchFamily="66" charset="0"/>
              </a:rPr>
              <a:t>мали</a:t>
            </a:r>
            <a:r>
              <a:rPr lang="ru-RU" sz="3200" b="1" dirty="0">
                <a:latin typeface="Monotype Corsiva" pitchFamily="66" charset="0"/>
              </a:rPr>
              <a:t> над ними </a:t>
            </a:r>
            <a:r>
              <a:rPr lang="ru-RU" sz="3200" b="1" dirty="0" err="1">
                <a:latin typeface="Monotype Corsiva" pitchFamily="66" charset="0"/>
              </a:rPr>
              <a:t>влади</a:t>
            </a:r>
            <a:r>
              <a:rPr lang="ru-RU" sz="3200" b="1" dirty="0">
                <a:latin typeface="Monotype Corsiva" pitchFamily="66" charset="0"/>
              </a:rPr>
              <a:t> і </a:t>
            </a:r>
            <a:r>
              <a:rPr lang="ru-RU" sz="3200" b="1" dirty="0" err="1">
                <a:latin typeface="Monotype Corsiva" pitchFamily="66" charset="0"/>
              </a:rPr>
              <a:t>що</a:t>
            </a:r>
            <a:r>
              <a:rPr lang="ru-RU" sz="3200" b="1" dirty="0">
                <a:latin typeface="Monotype Corsiva" pitchFamily="66" charset="0"/>
              </a:rPr>
              <a:t> </a:t>
            </a:r>
            <a:r>
              <a:rPr lang="ru-RU" sz="3200" b="1" dirty="0" err="1">
                <a:latin typeface="Monotype Corsiva" pitchFamily="66" charset="0"/>
              </a:rPr>
              <a:t>взагалі</a:t>
            </a:r>
            <a:r>
              <a:rPr lang="ru-RU" sz="3200" b="1" dirty="0">
                <a:latin typeface="Monotype Corsiva" pitchFamily="66" charset="0"/>
              </a:rPr>
              <a:t> люди </a:t>
            </a:r>
            <a:r>
              <a:rPr lang="ru-RU" sz="3200" b="1" dirty="0" err="1">
                <a:latin typeface="Monotype Corsiva" pitchFamily="66" charset="0"/>
              </a:rPr>
              <a:t>експлуатують</a:t>
            </a:r>
            <a:r>
              <a:rPr lang="ru-RU" sz="3200" b="1" dirty="0">
                <a:latin typeface="Monotype Corsiva" pitchFamily="66" charset="0"/>
              </a:rPr>
              <a:t> </a:t>
            </a:r>
            <a:r>
              <a:rPr lang="ru-RU" sz="3200" b="1" dirty="0" err="1">
                <a:latin typeface="Monotype Corsiva" pitchFamily="66" charset="0"/>
              </a:rPr>
              <a:t>тварин</a:t>
            </a:r>
            <a:r>
              <a:rPr lang="ru-RU" sz="3200" b="1" dirty="0">
                <a:latin typeface="Monotype Corsiva" pitchFamily="66" charset="0"/>
              </a:rPr>
              <a:t>, як </a:t>
            </a:r>
            <a:r>
              <a:rPr lang="ru-RU" sz="3200" b="1" dirty="0" err="1">
                <a:latin typeface="Monotype Corsiva" pitchFamily="66" charset="0"/>
              </a:rPr>
              <a:t>багатії</a:t>
            </a:r>
            <a:r>
              <a:rPr lang="ru-RU" sz="3200" b="1" dirty="0">
                <a:latin typeface="Monotype Corsiva" pitchFamily="66" charset="0"/>
              </a:rPr>
              <a:t> </a:t>
            </a:r>
            <a:r>
              <a:rPr lang="ru-RU" sz="3200" b="1" dirty="0" err="1">
                <a:latin typeface="Monotype Corsiva" pitchFamily="66" charset="0"/>
              </a:rPr>
              <a:t>експлуатують</a:t>
            </a:r>
            <a:r>
              <a:rPr lang="ru-RU" sz="3200" b="1" dirty="0">
                <a:latin typeface="Monotype Corsiva" pitchFamily="66" charset="0"/>
              </a:rPr>
              <a:t> </a:t>
            </a:r>
            <a:r>
              <a:rPr lang="ru-RU" sz="3200" b="1" dirty="0" err="1">
                <a:latin typeface="Monotype Corsiva" pitchFamily="66" charset="0"/>
              </a:rPr>
              <a:t>пролетаріат</a:t>
            </a:r>
            <a:r>
              <a:rPr lang="ru-RU" sz="3200" b="1" dirty="0">
                <a:latin typeface="Monotype Corsiva" pitchFamily="66" charset="0"/>
              </a:rPr>
              <a:t>»</a:t>
            </a:r>
          </a:p>
          <a:p>
            <a:pPr algn="r"/>
            <a:r>
              <a:rPr lang="uk-UA" sz="3200" b="1" dirty="0" err="1" smtClean="0">
                <a:latin typeface="Adventure" panose="02000503020000020003" pitchFamily="2" charset="0"/>
              </a:rPr>
              <a:t>Дж.Орвелл</a:t>
            </a:r>
            <a:endParaRPr lang="uk-UA" sz="3200" b="1" dirty="0">
              <a:latin typeface="Adventure" panose="02000503020000020003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З історії створення книги</a:t>
            </a:r>
            <a:endParaRPr lang="uk-UA" sz="6000" b="1" dirty="0"/>
          </a:p>
        </p:txBody>
      </p:sp>
      <p:pic>
        <p:nvPicPr>
          <p:cNvPr id="4" name="Блог “Вулицями Києва“ ¦ Джордж Орвелл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73275" y="16002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368429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2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4717"/>
            <a:ext cx="10972800" cy="1059487"/>
          </a:xfrm>
        </p:spPr>
        <p:txBody>
          <a:bodyPr>
            <a:noAutofit/>
          </a:bodyPr>
          <a:lstStyle/>
          <a:p>
            <a:r>
              <a:rPr lang="uk-UA" sz="7200" b="1" dirty="0" smtClean="0"/>
              <a:t>Мета твору:</a:t>
            </a:r>
            <a:endParaRPr lang="uk-UA" sz="7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79685" y="1154242"/>
            <a:ext cx="11437495" cy="5606322"/>
          </a:xfrm>
        </p:spPr>
        <p:txBody>
          <a:bodyPr>
            <a:normAutofit fontScale="70000" lnSpcReduction="20000"/>
          </a:bodyPr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4500" b="1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  <a:t>«Мені важливо, щоб люди на Заході і в Європі побачили радянський режим таким, яким він є. Вже починаючи з 30-х років я не бачу жодної ознаки, що СРСР дійсно будує соціалізм, натомість я бачу багато ознак того, що керівники нічим не відрізняються від панівного класу. На жаль, робітники та інтелігенти Англії не розуміють, що СРСР сьогодні зовсім інший як у 1917 році, бо, з одного боку, їм хочеться вірити що соціалізм все-таки існує, з іншого – їхнє мирне і відносно вільне життя робить тоталітаризм для них незрозумілим.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4500" b="1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  <a:t>Після повернення з Іспанії мені спало на думку виступити проти радянського строю, використавши </a:t>
            </a:r>
            <a:r>
              <a:rPr lang="uk-UA" sz="4500" b="1" u="sng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казкову форму</a:t>
            </a:r>
            <a:r>
              <a:rPr lang="uk-UA" sz="4500" b="1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  <a:t>, доступну майже кожному читачеві.»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5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149"/>
            <a:ext cx="12191999" cy="68288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808995"/>
          </a:xfrm>
        </p:spPr>
        <p:txBody>
          <a:bodyPr>
            <a:noAutofit/>
          </a:bodyPr>
          <a:lstStyle/>
          <a:p>
            <a:r>
              <a:rPr lang="uk-UA" sz="23900" dirty="0" smtClean="0"/>
              <a:t>Тест</a:t>
            </a:r>
            <a:endParaRPr lang="uk-UA" sz="23900" dirty="0"/>
          </a:p>
        </p:txBody>
      </p:sp>
    </p:spTree>
    <p:extLst>
      <p:ext uri="{BB962C8B-B14F-4D97-AF65-F5344CB8AC3E}">
        <p14:creationId xmlns:p14="http://schemas.microsoft.com/office/powerpoint/2010/main" val="99137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dirty="0" smtClean="0"/>
              <a:t>Анкета твору</a:t>
            </a:r>
            <a:endParaRPr lang="uk-UA" sz="8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ts val="0"/>
              </a:spcBef>
            </a:pPr>
            <a:r>
              <a:rPr lang="uk-UA" b="1" dirty="0"/>
              <a:t>Жанр</a:t>
            </a:r>
            <a:r>
              <a:rPr lang="uk-UA" dirty="0"/>
              <a:t>: сатиричний роман-притча, </a:t>
            </a:r>
            <a:r>
              <a:rPr lang="uk-UA" dirty="0" smtClean="0"/>
              <a:t>антиутопія, казка (за версією автора).</a:t>
            </a:r>
            <a:endParaRPr lang="uk-UA" dirty="0"/>
          </a:p>
          <a:p>
            <a:pPr>
              <a:spcBef>
                <a:spcPts val="0"/>
              </a:spcBef>
            </a:pPr>
            <a:r>
              <a:rPr lang="uk-UA" b="1" dirty="0"/>
              <a:t>Тема</a:t>
            </a:r>
            <a:r>
              <a:rPr lang="uk-UA" dirty="0"/>
              <a:t>: показ духовної деградації людей за умов тоталітарної системи.</a:t>
            </a:r>
          </a:p>
          <a:p>
            <a:pPr>
              <a:spcBef>
                <a:spcPts val="0"/>
              </a:spcBef>
            </a:pPr>
            <a:r>
              <a:rPr lang="uk-UA" b="1" dirty="0"/>
              <a:t>Проблема</a:t>
            </a:r>
            <a:r>
              <a:rPr lang="uk-UA" dirty="0"/>
              <a:t>: як відбувається перетворення мислячої людини на істоту, яка здатна тільки виконувати вимоги режиму.</a:t>
            </a:r>
          </a:p>
          <a:p>
            <a:pPr>
              <a:spcBef>
                <a:spcPts val="0"/>
              </a:spcBef>
            </a:pPr>
            <a:r>
              <a:rPr lang="uk-UA" b="1" dirty="0"/>
              <a:t>Ідея</a:t>
            </a:r>
            <a:r>
              <a:rPr lang="uk-UA" dirty="0"/>
              <a:t>: протест проти насильства, захист прав людини.</a:t>
            </a:r>
          </a:p>
          <a:p>
            <a:pPr>
              <a:spcBef>
                <a:spcPts val="0"/>
              </a:spcBef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8395" y="0"/>
            <a:ext cx="160360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3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Autofit/>
          </a:bodyPr>
          <a:lstStyle/>
          <a:p>
            <a:r>
              <a:rPr lang="uk-UA" sz="6600" dirty="0" smtClean="0"/>
              <a:t>Правила, встановлені на фермі</a:t>
            </a:r>
            <a:endParaRPr lang="uk-UA" sz="66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502813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000" dirty="0" smtClean="0"/>
              <a:t>1</a:t>
            </a:r>
            <a:r>
              <a:rPr lang="uk-UA" sz="4000" dirty="0"/>
              <a:t>. Усяка двонога істота — ворог.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000" dirty="0"/>
              <a:t>2. Усяка чотиринога істота чи птах — друг.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000" dirty="0"/>
              <a:t>3. Тварина ніколи не носить одяг.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000" dirty="0"/>
              <a:t>4. Тварина ніколи не спить у ліжку (пізніше додали: з простирадлами).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000" dirty="0"/>
              <a:t>5. Тварина не </a:t>
            </a:r>
            <a:r>
              <a:rPr lang="uk-UA" sz="4000" dirty="0" err="1"/>
              <a:t>п’‎є</a:t>
            </a:r>
            <a:r>
              <a:rPr lang="uk-UA" sz="4000" dirty="0"/>
              <a:t> спиртного (пізніше додали: надміру).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000" dirty="0"/>
              <a:t>6. Жодна тварина не вбиває іншої тварини (пізніше додали: без причини).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4000" dirty="0"/>
              <a:t>7. Усі тварини рівні (пізніше додали: та деякі рівніші за інших).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409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dirty="0" smtClean="0"/>
              <a:t>Обговорюємо сюжет</a:t>
            </a:r>
            <a:endParaRPr lang="uk-UA" sz="8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24787" y="1555230"/>
            <a:ext cx="10972800" cy="4525963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uk-UA" b="1" dirty="0" smtClean="0"/>
              <a:t>Де </a:t>
            </a:r>
            <a:r>
              <a:rPr lang="uk-UA" b="1" dirty="0"/>
              <a:t>відбуваються події твору?</a:t>
            </a:r>
          </a:p>
          <a:p>
            <a:pPr>
              <a:spcBef>
                <a:spcPts val="0"/>
              </a:spcBef>
            </a:pPr>
            <a:r>
              <a:rPr lang="uk-UA" b="1" dirty="0" smtClean="0"/>
              <a:t>Яким </a:t>
            </a:r>
            <a:r>
              <a:rPr lang="uk-UA" b="1" dirty="0"/>
              <a:t>був господар ферми?</a:t>
            </a:r>
          </a:p>
          <a:p>
            <a:pPr>
              <a:spcBef>
                <a:spcPts val="0"/>
              </a:spcBef>
            </a:pPr>
            <a:r>
              <a:rPr lang="uk-UA" b="1" dirty="0" smtClean="0"/>
              <a:t>Що </a:t>
            </a:r>
            <a:r>
              <a:rPr lang="uk-UA" b="1" dirty="0"/>
              <a:t>призвело до змін на фермі? </a:t>
            </a:r>
            <a:endParaRPr lang="uk-UA" b="1" dirty="0" smtClean="0"/>
          </a:p>
          <a:p>
            <a:pPr>
              <a:spcBef>
                <a:spcPts val="0"/>
              </a:spcBef>
            </a:pPr>
            <a:r>
              <a:rPr lang="uk-UA" b="1" dirty="0" smtClean="0"/>
              <a:t>Яким </a:t>
            </a:r>
            <a:r>
              <a:rPr lang="uk-UA" b="1" dirty="0"/>
              <a:t>стало життя на фермі після того, як господаря прогнали? </a:t>
            </a:r>
            <a:endParaRPr lang="uk-UA" b="1" dirty="0" smtClean="0"/>
          </a:p>
          <a:p>
            <a:pPr>
              <a:spcBef>
                <a:spcPts val="0"/>
              </a:spcBef>
            </a:pPr>
            <a:r>
              <a:rPr lang="uk-UA" b="1" dirty="0" smtClean="0"/>
              <a:t>Хто </a:t>
            </a:r>
            <a:r>
              <a:rPr lang="uk-UA" b="1" dirty="0"/>
              <a:t>став «лідером революції»? </a:t>
            </a:r>
            <a:endParaRPr lang="uk-UA" b="1" dirty="0" smtClean="0"/>
          </a:p>
          <a:p>
            <a:pPr>
              <a:spcBef>
                <a:spcPts val="0"/>
              </a:spcBef>
            </a:pPr>
            <a:r>
              <a:rPr lang="uk-UA" b="1" dirty="0" smtClean="0"/>
              <a:t>Розкажіть </a:t>
            </a:r>
            <a:r>
              <a:rPr lang="uk-UA" b="1" dirty="0"/>
              <a:t>про те, як ці «лідери» управляли фермою. </a:t>
            </a:r>
            <a:endParaRPr lang="uk-UA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9246" y="3132944"/>
            <a:ext cx="3590739" cy="372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0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Дракон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Феникс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atMod val="180000"/>
              </a:schemeClr>
            </a:gs>
            <a:gs pos="50000">
              <a:schemeClr val="phClr">
                <a:tint val="40000"/>
                <a:satMod val="175000"/>
              </a:schemeClr>
            </a:gs>
            <a:gs pos="100000">
              <a:schemeClr val="phClr">
                <a:tint val="65000"/>
                <a:satMod val="180000"/>
              </a:schemeClr>
            </a:gs>
          </a:gsLst>
          <a:lin ang="0" scaled="1"/>
        </a:gradFill>
        <a:gradFill rotWithShape="1">
          <a:gsLst>
            <a:gs pos="0">
              <a:schemeClr val="phClr">
                <a:shade val="38000"/>
                <a:satMod val="150000"/>
              </a:schemeClr>
            </a:gs>
            <a:gs pos="50000">
              <a:schemeClr val="phClr">
                <a:shade val="100000"/>
                <a:satMod val="100000"/>
              </a:schemeClr>
            </a:gs>
            <a:gs pos="100000">
              <a:schemeClr val="phClr">
                <a:shade val="38000"/>
                <a:satMod val="150000"/>
              </a:schemeClr>
            </a:gs>
          </a:gsLst>
          <a:lin ang="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</a:effectStyle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</a:effectStyle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2" id="{E9ED4DFC-13FF-4D03-BC28-D2E5E28E28A4}" vid="{63A88158-0B20-4C81-94F2-F0F14BBD0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170</TotalTime>
  <Words>577</Words>
  <Application>Microsoft Office PowerPoint</Application>
  <PresentationFormat>Широкий екран</PresentationFormat>
  <Paragraphs>59</Paragraphs>
  <Slides>14</Slides>
  <Notes>0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3" baseType="lpstr">
      <vt:lpstr>Adventure</vt:lpstr>
      <vt:lpstr>Arial</vt:lpstr>
      <vt:lpstr>Arial Black</vt:lpstr>
      <vt:lpstr>Franklin Gothic Book</vt:lpstr>
      <vt:lpstr>Franklin Gothic Heavy</vt:lpstr>
      <vt:lpstr>Franklin Gothic Medium</vt:lpstr>
      <vt:lpstr>Monotype Corsiva</vt:lpstr>
      <vt:lpstr>Segoe UI</vt:lpstr>
      <vt:lpstr>Тема2</vt:lpstr>
      <vt:lpstr>Розвиток жанру антиутопії у XX ст.: ознаки та представники. Джордж Оруелл (Ерік Артур Блер, 1903 – 1950). «Скотоферма». Зв’язок творчості Дж. Оруелла із соціально-історичною ситуацією доби. Викриття сутності тоталітарної системи та її ієрархії в антиутопіях митця </vt:lpstr>
      <vt:lpstr>Пригадуємо!</vt:lpstr>
      <vt:lpstr>Презентація PowerPoint</vt:lpstr>
      <vt:lpstr>З історії створення книги</vt:lpstr>
      <vt:lpstr>Мета твору:</vt:lpstr>
      <vt:lpstr>Тест</vt:lpstr>
      <vt:lpstr>Анкета твору</vt:lpstr>
      <vt:lpstr>Правила, встановлені на фермі</vt:lpstr>
      <vt:lpstr>Обговорюємо сюжет</vt:lpstr>
      <vt:lpstr>Презентація PowerPoint</vt:lpstr>
      <vt:lpstr>Герої твору</vt:lpstr>
      <vt:lpstr>Презентація PowerPoint</vt:lpstr>
      <vt:lpstr>Опрацюйте статтю</vt:lpstr>
      <vt:lpstr>Домашнє завдання</vt:lpstr>
    </vt:vector>
  </TitlesOfParts>
  <Company>Інститут Модернізації та Змісту освіти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1</dc:creator>
  <cp:lastModifiedBy>1</cp:lastModifiedBy>
  <cp:revision>12</cp:revision>
  <dcterms:created xsi:type="dcterms:W3CDTF">2020-01-20T17:29:27Z</dcterms:created>
  <dcterms:modified xsi:type="dcterms:W3CDTF">2020-01-20T20:19:58Z</dcterms:modified>
</cp:coreProperties>
</file>