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99" r:id="rId4"/>
    <p:sldId id="300" r:id="rId5"/>
    <p:sldId id="257" r:id="rId6"/>
    <p:sldId id="262" r:id="rId7"/>
    <p:sldId id="264" r:id="rId8"/>
    <p:sldId id="265" r:id="rId9"/>
    <p:sldId id="260" r:id="rId10"/>
    <p:sldId id="261" r:id="rId11"/>
    <p:sldId id="267" r:id="rId12"/>
    <p:sldId id="293" r:id="rId13"/>
    <p:sldId id="295" r:id="rId14"/>
    <p:sldId id="296" r:id="rId15"/>
    <p:sldId id="280" r:id="rId16"/>
    <p:sldId id="297" r:id="rId17"/>
    <p:sldId id="298" r:id="rId18"/>
    <p:sldId id="291" r:id="rId19"/>
    <p:sldId id="294" r:id="rId20"/>
    <p:sldId id="284" r:id="rId21"/>
    <p:sldId id="289" r:id="rId22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153B1B"/>
    <a:srgbClr val="FFF0C1"/>
    <a:srgbClr val="EAF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94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D0AF8-4D98-450B-9A0A-06E296D02875}" type="datetimeFigureOut">
              <a:rPr lang="uk-UA"/>
              <a:pPr>
                <a:defRPr/>
              </a:pPr>
              <a:t>13.05.2018</a:t>
            </a:fld>
            <a:endParaRPr lang="uk-U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5D0A7-6B03-469E-9AC8-2F054C272B3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14E42-8FB6-43BD-8D88-D1D5622CD518}" type="datetimeFigureOut">
              <a:rPr lang="uk-UA"/>
              <a:pPr>
                <a:defRPr/>
              </a:pPr>
              <a:t>13.05.2018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C2B69-BD80-46A5-A4B4-546F458347F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65621-C828-4AA4-ABF6-9D07ECF606FC}" type="datetimeFigureOut">
              <a:rPr lang="uk-UA"/>
              <a:pPr>
                <a:defRPr/>
              </a:pPr>
              <a:t>13.05.2018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934DD-D7E9-4ADC-9B51-E654EB24B4E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D7332-6FAD-4B95-A50D-85EA62589292}" type="datetimeFigureOut">
              <a:rPr lang="uk-UA"/>
              <a:pPr>
                <a:defRPr/>
              </a:pPr>
              <a:t>13.05.2018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742D7-7D0C-4F54-A394-DE2E09817CC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5947B-932D-4E87-8C60-393FE6F42AEC}" type="datetimeFigureOut">
              <a:rPr lang="uk-UA"/>
              <a:pPr>
                <a:defRPr/>
              </a:pPr>
              <a:t>13.05.2018</a:t>
            </a:fld>
            <a:endParaRPr lang="uk-U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66D21-DF94-4D4B-AE05-F5DFADBA848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8B016-3B1E-4B31-AF95-B4BD50DB047D}" type="datetimeFigureOut">
              <a:rPr lang="uk-UA"/>
              <a:pPr>
                <a:defRPr/>
              </a:pPr>
              <a:t>13.05.2018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14F57-BE95-41B2-BA72-982AA96506B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F5A6D-D963-440C-8F2F-1FB49E133CFC}" type="datetimeFigureOut">
              <a:rPr lang="uk-UA"/>
              <a:pPr>
                <a:defRPr/>
              </a:pPr>
              <a:t>13.05.2018</a:t>
            </a:fld>
            <a:endParaRPr lang="uk-UA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F8095-66D4-4F99-B371-203F0F72DDE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274B0-915C-41FE-8910-41714F4C7BB8}" type="datetimeFigureOut">
              <a:rPr lang="uk-UA"/>
              <a:pPr>
                <a:defRPr/>
              </a:pPr>
              <a:t>13.05.2018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0157A-9670-4442-8C9C-662B4609C2B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BB9A0-C61F-4252-8DB3-852428B1151D}" type="datetimeFigureOut">
              <a:rPr lang="uk-UA"/>
              <a:pPr>
                <a:defRPr/>
              </a:pPr>
              <a:t>13.05.2018</a:t>
            </a:fld>
            <a:endParaRPr lang="uk-U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6D065-E012-400C-ACDA-BB06BA69EA0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6373B-B47C-4040-9C86-16DF29EDC741}" type="datetimeFigureOut">
              <a:rPr lang="uk-UA"/>
              <a:pPr>
                <a:defRPr/>
              </a:pPr>
              <a:t>13.05.2018</a:t>
            </a:fld>
            <a:endParaRPr lang="uk-U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A52A4-B2D6-4EEC-A17A-25EAAA515C9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2FEC3-836F-40F6-90FC-533E1122A432}" type="datetimeFigureOut">
              <a:rPr lang="uk-UA"/>
              <a:pPr>
                <a:defRPr/>
              </a:pPr>
              <a:t>13.05.2018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ABAB0-69E2-4AEA-B54F-DA304752515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A4673C-4813-483D-9285-F87AA0499B86}" type="datetimeFigureOut">
              <a:rPr lang="uk-UA"/>
              <a:pPr>
                <a:defRPr/>
              </a:pPr>
              <a:t>13.05.2018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B43183AB-C478-4C68-8175-F1A5076F402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67" r:id="rId9"/>
    <p:sldLayoutId id="2147483666" r:id="rId10"/>
    <p:sldLayoutId id="214748366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ua/url?sa=i&amp;rct=j&amp;q=&amp;esrc=s&amp;frm=1&amp;source=images&amp;cd=&amp;cad=rja&amp;uact=8&amp;ved=0CAcQjRw&amp;url=http://www.render.ru/books/show_book.php?book_id=490&amp;com_start=20&amp;ei=fWxfVbjzI4aqUbOxgagD&amp;bvm=bv.93990622,d.bGQ&amp;psig=AFQjCNGVKJIS3DWhnfpUQvY_DWbaUjHk-Q&amp;ust=143240337704363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ua/url?sa=i&amp;rct=j&amp;q=&amp;esrc=s&amp;frm=1&amp;source=images&amp;cd=&amp;cad=rja&amp;uact=8&amp;ved=0CAcQjRw&amp;url=http://www.render.ru/books/show_book.php?book_id=490&amp;com_start=20&amp;ei=fWxfVbjzI4aqUbOxgagD&amp;bvm=bv.93990622,d.bGQ&amp;psig=AFQjCNGVKJIS3DWhnfpUQvY_DWbaUjHk-Q&amp;ust=143240337704363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ua/url?sa=i&amp;rct=j&amp;q=&amp;esrc=s&amp;frm=1&amp;source=images&amp;cd=&amp;cad=rja&amp;uact=8&amp;ved=0CAcQjRw&amp;url=http://www.render.ru/books/show_book.php?book_id=490&amp;com_start=20&amp;ei=fWxfVbjzI4aqUbOxgagD&amp;bvm=bv.93990622,d.bGQ&amp;psig=AFQjCNGVKJIS3DWhnfpUQvY_DWbaUjHk-Q&amp;ust=143240337704363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ua/url?sa=i&amp;rct=j&amp;q=&amp;esrc=s&amp;frm=1&amp;source=images&amp;cd=&amp;cad=rja&amp;uact=8&amp;ved=0CAcQjRw&amp;url=http://www.render.ru/books/show_book.php?book_id=490&amp;com_start=20&amp;ei=fWxfVbjzI4aqUbOxgagD&amp;bvm=bv.93990622,d.bGQ&amp;psig=AFQjCNGVKJIS3DWhnfpUQvY_DWbaUjHk-Q&amp;ust=143240337704363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ua/url?sa=i&amp;rct=j&amp;q=&amp;esrc=s&amp;frm=1&amp;source=images&amp;cd=&amp;cad=rja&amp;uact=8&amp;ved=0CAcQjRw&amp;url=http://www.render.ru/books/show_book.php?book_id=490&amp;com_start=20&amp;ei=fWxfVbjzI4aqUbOxgagD&amp;bvm=bv.93990622,d.bGQ&amp;psig=AFQjCNGVKJIS3DWhnfpUQvY_DWbaUjHk-Q&amp;ust=143240337704363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ua/url?sa=i&amp;rct=j&amp;q=&amp;esrc=s&amp;frm=1&amp;source=images&amp;cd=&amp;cad=rja&amp;uact=8&amp;ved=0CAcQjRw&amp;url=http://www.render.ru/books/show_book.php?book_id=490&amp;com_start=20&amp;ei=fWxfVbjzI4aqUbOxgagD&amp;bvm=bv.93990622,d.bGQ&amp;psig=AFQjCNGVKJIS3DWhnfpUQvY_DWbaUjHk-Q&amp;ust=143240337704363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ua/url?sa=i&amp;rct=j&amp;q=&amp;esrc=s&amp;frm=1&amp;source=images&amp;cd=&amp;cad=rja&amp;uact=8&amp;ved=0CAcQjRw&amp;url=http://www.render.ru/books/show_book.php?book_id=490&amp;com_start=20&amp;ei=fWxfVbjzI4aqUbOxgagD&amp;bvm=bv.93990622,d.bGQ&amp;psig=AFQjCNGVKJIS3DWhnfpUQvY_DWbaUjHk-Q&amp;ust=143240337704363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ua/url?sa=i&amp;rct=j&amp;q=&amp;esrc=s&amp;frm=1&amp;source=images&amp;cd=&amp;cad=rja&amp;uact=8&amp;ved=0CAcQjRw&amp;url=http://www.render.ru/books/show_book.php?book_id=490&amp;com_start=20&amp;ei=fWxfVbjzI4aqUbOxgagD&amp;bvm=bv.93990622,d.bGQ&amp;psig=AFQjCNGVKJIS3DWhnfpUQvY_DWbaUjHk-Q&amp;ust=143240337704363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ua/url?sa=i&amp;rct=j&amp;q=&amp;esrc=s&amp;frm=1&amp;source=images&amp;cd=&amp;cad=rja&amp;uact=8&amp;ved=0CAcQjRw&amp;url=http://www.render.ru/books/show_book.php?book_id=490&amp;com_start=20&amp;ei=fWxfVbjzI4aqUbOxgagD&amp;bvm=bv.93990622,d.bGQ&amp;psig=AFQjCNGVKJIS3DWhnfpUQvY_DWbaUjHk-Q&amp;ust=143240337704363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ua/url?sa=i&amp;rct=j&amp;q=&amp;esrc=s&amp;frm=1&amp;source=images&amp;cd=&amp;cad=rja&amp;uact=8&amp;ved=0CAcQjRw&amp;url=http://www.render.ru/books/show_book.php?book_id=490&amp;com_start=20&amp;ei=fWxfVbjzI4aqUbOxgagD&amp;bvm=bv.93990622,d.bGQ&amp;psig=AFQjCNGVKJIS3DWhnfpUQvY_DWbaUjHk-Q&amp;ust=143240337704363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ua/url?sa=i&amp;rct=j&amp;q=&amp;esrc=s&amp;frm=1&amp;source=images&amp;cd=&amp;cad=rja&amp;uact=8&amp;ved=0CAcQjRw&amp;url=http://www.render.ru/books/show_book.php?book_id=490&amp;com_start=20&amp;ei=fWxfVbjzI4aqUbOxgagD&amp;bvm=bv.93990622,d.bGQ&amp;psig=AFQjCNGVKJIS3DWhnfpUQvY_DWbaUjHk-Q&amp;ust=1432403377043630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ua/url?sa=i&amp;rct=j&amp;q=&amp;esrc=s&amp;frm=1&amp;source=images&amp;cd=&amp;cad=rja&amp;uact=8&amp;ved=0CAcQjRw&amp;url=http://www.render.ru/books/show_book.php?book_id=490&amp;com_start=20&amp;ei=fWxfVbjzI4aqUbOxgagD&amp;bvm=bv.93990622,d.bGQ&amp;psig=AFQjCNGVKJIS3DWhnfpUQvY_DWbaUjHk-Q&amp;ust=1432403377043630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ua/url?sa=i&amp;rct=j&amp;q=&amp;esrc=s&amp;frm=1&amp;source=images&amp;cd=&amp;cad=rja&amp;uact=8&amp;ved=0CAcQjRw&amp;url=http://www.render.ru/books/show_book.php?book_id=490&amp;com_start=20&amp;ei=fWxfVbjzI4aqUbOxgagD&amp;bvm=bv.93990622,d.bGQ&amp;psig=AFQjCNGVKJIS3DWhnfpUQvY_DWbaUjHk-Q&amp;ust=1432403377043630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ua/url?sa=i&amp;rct=j&amp;q=&amp;esrc=s&amp;frm=1&amp;source=images&amp;cd=&amp;cad=rja&amp;uact=8&amp;ved=0CAcQjRw&amp;url=http://www.render.ru/books/show_book.php?book_id=490&amp;com_start=20&amp;ei=fWxfVbjzI4aqUbOxgagD&amp;bvm=bv.93990622,d.bGQ&amp;psig=AFQjCNGVKJIS3DWhnfpUQvY_DWbaUjHk-Q&amp;ust=143240337704363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ua/url?sa=i&amp;rct=j&amp;q=&amp;esrc=s&amp;frm=1&amp;source=images&amp;cd=&amp;cad=rja&amp;uact=8&amp;ved=0CAcQjRw&amp;url=http://www.render.ru/books/show_book.php?book_id=490&amp;com_start=20&amp;ei=fWxfVbjzI4aqUbOxgagD&amp;bvm=bv.93990622,d.bGQ&amp;psig=AFQjCNGVKJIS3DWhnfpUQvY_DWbaUjHk-Q&amp;ust=143240337704363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ua/url?sa=i&amp;rct=j&amp;q=&amp;esrc=s&amp;frm=1&amp;source=images&amp;cd=&amp;cad=rja&amp;uact=8&amp;ved=0CAcQjRw&amp;url=http://www.render.ru/books/show_book.php?book_id=490&amp;com_start=20&amp;ei=fWxfVbjzI4aqUbOxgagD&amp;bvm=bv.93990622,d.bGQ&amp;psig=AFQjCNGVKJIS3DWhnfpUQvY_DWbaUjHk-Q&amp;ust=143240337704363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ua/url?sa=i&amp;rct=j&amp;q=&amp;esrc=s&amp;frm=1&amp;source=images&amp;cd=&amp;cad=rja&amp;uact=8&amp;ved=0CAcQjRw&amp;url=http://www.render.ru/books/show_book.php?book_id=490&amp;com_start=20&amp;ei=fWxfVbjzI4aqUbOxgagD&amp;bvm=bv.93990622,d.bGQ&amp;psig=AFQjCNGVKJIS3DWhnfpUQvY_DWbaUjHk-Q&amp;ust=143240337704363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ua/url?sa=i&amp;rct=j&amp;q=&amp;esrc=s&amp;frm=1&amp;source=images&amp;cd=&amp;cad=rja&amp;uact=8&amp;ved=0CAcQjRw&amp;url=http://www.render.ru/books/show_book.php?book_id=490&amp;com_start=20&amp;ei=fWxfVbjzI4aqUbOxgagD&amp;bvm=bv.93990622,d.bGQ&amp;psig=AFQjCNGVKJIS3DWhnfpUQvY_DWbaUjHk-Q&amp;ust=143240337704363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ua/url?sa=i&amp;rct=j&amp;q=&amp;esrc=s&amp;frm=1&amp;source=images&amp;cd=&amp;cad=rja&amp;uact=8&amp;ved=0CAcQjRw&amp;url=http://www.render.ru/books/show_book.php?book_id=490&amp;com_start=20&amp;ei=fWxfVbjzI4aqUbOxgagD&amp;bvm=bv.93990622,d.bGQ&amp;psig=AFQjCNGVKJIS3DWhnfpUQvY_DWbaUjHk-Q&amp;ust=143240337704363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tours42plus.com/Assets/Uploaded-CMS-Files/Lotus%20Lake,%20Kaoshiung,%20Taiwan-28f84dbb-8717-40bd-9bcf-97e85dcc1e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179512" y="1"/>
            <a:ext cx="6696744" cy="2636911"/>
          </a:xfrm>
        </p:spPr>
        <p:txBody>
          <a:bodyPr/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Китайська</a:t>
            </a:r>
            <a:b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цивілізація</a:t>
            </a:r>
            <a:endParaRPr lang="uk-UA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render.ru/images/uploads/Image/Tutor/maya/445/lig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630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535" y="0"/>
            <a:ext cx="514466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5435600" y="1125538"/>
            <a:ext cx="273685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Сучасний  пам'ятник   </a:t>
            </a:r>
          </a:p>
          <a:p>
            <a:r>
              <a:rPr lang="uk-UA" sz="3600" b="1" i="1" dirty="0" err="1">
                <a:solidFill>
                  <a:srgbClr val="C00000"/>
                </a:solidFill>
                <a:latin typeface="Times New Roman" pitchFamily="18" charset="0"/>
              </a:rPr>
              <a:t>Цінь</a:t>
            </a:r>
            <a:r>
              <a:rPr lang="uk-UA" sz="3600" b="1" i="1" dirty="0">
                <a:solidFill>
                  <a:srgbClr val="C00000"/>
                </a:solidFill>
                <a:latin typeface="Times New Roman" pitchFamily="18" charset="0"/>
              </a:rPr>
              <a:t>  </a:t>
            </a:r>
            <a:r>
              <a:rPr lang="uk-UA" sz="3600" b="1" i="1" dirty="0" err="1">
                <a:solidFill>
                  <a:srgbClr val="C00000"/>
                </a:solidFill>
                <a:latin typeface="Times New Roman" pitchFamily="18" charset="0"/>
              </a:rPr>
              <a:t>Шіхуанді</a:t>
            </a:r>
            <a:endParaRPr lang="uk-UA" sz="3600" b="1" i="1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://www.render.ru/images/uploads/Image/Tutor/maya/445/lig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630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251520" y="116632"/>
            <a:ext cx="88924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3600" b="1" dirty="0">
                <a:latin typeface="Times New Roman" pitchFamily="18" charset="0"/>
              </a:rPr>
              <a:t>Імперія  </a:t>
            </a:r>
            <a:r>
              <a:rPr lang="uk-UA" sz="3600" b="1" dirty="0" err="1">
                <a:latin typeface="Times New Roman" pitchFamily="18" charset="0"/>
              </a:rPr>
              <a:t>Хань</a:t>
            </a:r>
            <a:r>
              <a:rPr lang="uk-UA" sz="3600" b="1" dirty="0">
                <a:latin typeface="Times New Roman" pitchFamily="18" charset="0"/>
              </a:rPr>
              <a:t> </a:t>
            </a:r>
            <a:r>
              <a:rPr lang="uk-UA" sz="2800" b="1" dirty="0">
                <a:latin typeface="Times New Roman" pitchFamily="18" charset="0"/>
              </a:rPr>
              <a:t>(202 р. до н. е. </a:t>
            </a:r>
            <a:r>
              <a:rPr lang="en-US" sz="2800" b="1" dirty="0">
                <a:latin typeface="Times New Roman" pitchFamily="18" charset="0"/>
              </a:rPr>
              <a:t>-</a:t>
            </a:r>
            <a:r>
              <a:rPr lang="uk-UA" sz="2800" b="1" dirty="0">
                <a:latin typeface="Times New Roman" pitchFamily="18" charset="0"/>
              </a:rPr>
              <a:t> 220 р. н. е.)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104" y="908720"/>
            <a:ext cx="3479040" cy="533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2"/>
          <p:cNvSpPr>
            <a:spLocks noChangeArrowheads="1"/>
          </p:cNvSpPr>
          <p:nvPr/>
        </p:nvSpPr>
        <p:spPr bwMode="auto">
          <a:xfrm rot="10800000" flipV="1">
            <a:off x="467544" y="4823741"/>
            <a:ext cx="466747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C00000"/>
                </a:solidFill>
                <a:latin typeface="Times New Roman" pitchFamily="18" charset="0"/>
              </a:rPr>
              <a:t>Лю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</a:rPr>
              <a:t>  </a:t>
            </a:r>
            <a:r>
              <a:rPr lang="ru-RU" sz="3600" b="1" dirty="0" err="1">
                <a:solidFill>
                  <a:srgbClr val="C00000"/>
                </a:solidFill>
                <a:latin typeface="Times New Roman" pitchFamily="18" charset="0"/>
              </a:rPr>
              <a:t>Бан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</a:rPr>
              <a:t>                                           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</a:rPr>
              <a:t>          </a:t>
            </a:r>
            <a:r>
              <a:rPr lang="ru-RU" sz="2800" b="1" i="1" dirty="0" err="1" smtClean="0">
                <a:latin typeface="Times New Roman" pitchFamily="18" charset="0"/>
              </a:rPr>
              <a:t>Засновник</a:t>
            </a:r>
            <a:r>
              <a:rPr lang="ru-RU" sz="2800" b="1" i="1" dirty="0" smtClean="0">
                <a:latin typeface="Times New Roman" pitchFamily="18" charset="0"/>
              </a:rPr>
              <a:t>  </a:t>
            </a:r>
            <a:r>
              <a:rPr lang="ru-RU" sz="2800" b="1" i="1" dirty="0">
                <a:latin typeface="Times New Roman" pitchFamily="18" charset="0"/>
              </a:rPr>
              <a:t>і  перший </a:t>
            </a:r>
            <a:r>
              <a:rPr lang="ru-RU" sz="2800" b="1" i="1" dirty="0" err="1">
                <a:latin typeface="Times New Roman" pitchFamily="18" charset="0"/>
              </a:rPr>
              <a:t>імператор</a:t>
            </a:r>
            <a:r>
              <a:rPr lang="ru-RU" sz="2800" b="1" i="1" dirty="0">
                <a:latin typeface="Times New Roman" pitchFamily="18" charset="0"/>
              </a:rPr>
              <a:t>  </a:t>
            </a:r>
            <a:r>
              <a:rPr lang="ru-RU" sz="2800" b="1" i="1" dirty="0" err="1">
                <a:latin typeface="Times New Roman" pitchFamily="18" charset="0"/>
              </a:rPr>
              <a:t>династії</a:t>
            </a:r>
            <a:r>
              <a:rPr lang="ru-RU" sz="2800" b="1" i="1" dirty="0">
                <a:latin typeface="Times New Roman" pitchFamily="18" charset="0"/>
              </a:rPr>
              <a:t>  </a:t>
            </a:r>
            <a:r>
              <a:rPr lang="ru-RU" sz="2800" b="1" i="1" dirty="0" err="1">
                <a:latin typeface="Times New Roman" pitchFamily="18" charset="0"/>
              </a:rPr>
              <a:t>Хань</a:t>
            </a:r>
            <a:r>
              <a:rPr lang="ru-RU" sz="2800" b="1" i="1" dirty="0">
                <a:latin typeface="Times New Roman" pitchFamily="18" charset="0"/>
              </a:rPr>
              <a:t> (206 </a:t>
            </a:r>
            <a:r>
              <a:rPr lang="en-US" sz="2800" b="1" i="1" dirty="0">
                <a:latin typeface="Times New Roman" pitchFamily="18" charset="0"/>
              </a:rPr>
              <a:t>-</a:t>
            </a:r>
            <a:r>
              <a:rPr lang="ru-RU" sz="2800" b="1" i="1" dirty="0">
                <a:latin typeface="Times New Roman" pitchFamily="18" charset="0"/>
              </a:rPr>
              <a:t> 195 </a:t>
            </a:r>
            <a:r>
              <a:rPr lang="ru-RU" sz="2800" b="1" i="1" dirty="0" err="1">
                <a:latin typeface="Times New Roman" pitchFamily="18" charset="0"/>
              </a:rPr>
              <a:t>рр</a:t>
            </a:r>
            <a:r>
              <a:rPr lang="ru-RU" sz="2800" b="1" i="1" dirty="0">
                <a:latin typeface="Times New Roman" pitchFamily="18" charset="0"/>
              </a:rPr>
              <a:t>. до н. е.) </a:t>
            </a:r>
            <a:endParaRPr lang="uk-UA" sz="2800" b="1" i="1" dirty="0">
              <a:latin typeface="Times New Roman" pitchFamily="18" charset="0"/>
            </a:endParaRPr>
          </a:p>
        </p:txBody>
      </p:sp>
      <p:pic>
        <p:nvPicPr>
          <p:cNvPr id="3074" name="Picture 2" descr="http://chinesedynastiesf.pbworks.com/f/1195236618/dynasty-H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9" y="908720"/>
            <a:ext cx="531877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www.render.ru/images/uploads/Image/Tutor/maya/445/lig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630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http://alternathistory.org.ua/files/users/user1089/1345133563_cuc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5" y="1124744"/>
            <a:ext cx="8856984" cy="544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260648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 smtClean="0">
                <a:solidFill>
                  <a:schemeClr val="accent6">
                    <a:lumMod val="50000"/>
                  </a:schemeClr>
                </a:solidFill>
              </a:rPr>
              <a:t>Великий  шовковий  шлях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2431770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www.render.ru/images/uploads/Image/Tutor/maya/445/lig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630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murmolka.com/images/3567/http---pit.dirty.ru-lepro-232-2010-08-18-38305-165334-8ebf675420661c3182977992e4ea0f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623" y="476672"/>
            <a:ext cx="4210350" cy="630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2.citynews-padovaoggi.stgy.it/~media/originale/61169499056068/baco-da-seta1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7" y="260648"/>
            <a:ext cx="5520896" cy="353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3982998"/>
            <a:ext cx="453511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chemeClr val="accent6">
                    <a:lumMod val="50000"/>
                  </a:schemeClr>
                </a:solidFill>
              </a:rPr>
              <a:t>Китай  був  єдиною  країною, що  виготовляла  </a:t>
            </a:r>
            <a:r>
              <a:rPr lang="uk-UA" sz="3200" b="1" i="1" dirty="0" smtClean="0">
                <a:solidFill>
                  <a:srgbClr val="C00000"/>
                </a:solidFill>
              </a:rPr>
              <a:t>шовк. </a:t>
            </a:r>
          </a:p>
          <a:p>
            <a:r>
              <a:rPr lang="uk-UA" sz="2800" b="1" i="1" dirty="0" err="1" smtClean="0">
                <a:solidFill>
                  <a:schemeClr val="accent6">
                    <a:lumMod val="50000"/>
                  </a:schemeClr>
                </a:solidFill>
              </a:rPr>
              <a:t>Технологїю</a:t>
            </a:r>
            <a:r>
              <a:rPr lang="uk-UA" sz="2800" b="1" i="1" dirty="0" smtClean="0">
                <a:solidFill>
                  <a:schemeClr val="accent6">
                    <a:lumMod val="50000"/>
                  </a:schemeClr>
                </a:solidFill>
              </a:rPr>
              <a:t>  його  виробництва  тримали  в  суворій  таємниці.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075731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www.render.ru/images/uploads/Image/Tutor/maya/445/lig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630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i0.wp.com/www.medyumca.com/wp-content/uploads/2013/06/cinler-kayiplari-bulurmu.gif?resize=185%2C31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212125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9832" y="1700808"/>
            <a:ext cx="56886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i="1" dirty="0" smtClean="0">
                <a:solidFill>
                  <a:schemeClr val="accent6">
                    <a:lumMod val="50000"/>
                  </a:schemeClr>
                </a:solidFill>
              </a:rPr>
              <a:t>Яким  було  основне  заняття  давніх  китайців  в  долинах  Хуанхе  та  Янцзи?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26212814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://www.render.ru/images/uploads/Image/Tutor/maya/445/lig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11" y="0"/>
            <a:ext cx="91630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88640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dirty="0">
                <a:solidFill>
                  <a:schemeClr val="accent6">
                    <a:lumMod val="50000"/>
                  </a:schemeClr>
                </a:solidFill>
              </a:rPr>
              <a:t>Звичаю  чаювання  </a:t>
            </a:r>
            <a:r>
              <a:rPr lang="uk-UA" sz="3600" b="1" dirty="0">
                <a:solidFill>
                  <a:srgbClr val="C00000"/>
                </a:solidFill>
              </a:rPr>
              <a:t>5000 років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124744"/>
            <a:ext cx="763175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dirty="0">
                <a:solidFill>
                  <a:srgbClr val="153B1B"/>
                </a:solidFill>
                <a:latin typeface="+mn-lt"/>
                <a:cs typeface="+mn-cs"/>
              </a:rPr>
              <a:t>Чай  в  </a:t>
            </a:r>
            <a:r>
              <a:rPr lang="uk-UA" sz="3600" b="1" i="1" dirty="0" smtClean="0">
                <a:solidFill>
                  <a:srgbClr val="153B1B"/>
                </a:solidFill>
                <a:latin typeface="+mn-lt"/>
                <a:cs typeface="+mn-cs"/>
              </a:rPr>
              <a:t>Китаї </a:t>
            </a:r>
            <a:r>
              <a:rPr lang="uk-UA" sz="3600" b="1" i="1" dirty="0">
                <a:solidFill>
                  <a:srgbClr val="153B1B"/>
                </a:solidFill>
                <a:latin typeface="+mn-lt"/>
                <a:cs typeface="+mn-cs"/>
              </a:rPr>
              <a:t>використовувався  як  підношення  богам. Свіже чайне  листя вживалося в  їжу як зелень. </a:t>
            </a:r>
            <a:r>
              <a:rPr lang="uk-UA" sz="3600" b="1" i="1" dirty="0" smtClean="0">
                <a:solidFill>
                  <a:srgbClr val="153B1B"/>
                </a:solidFill>
                <a:latin typeface="+mn-lt"/>
                <a:cs typeface="+mn-cs"/>
              </a:rPr>
              <a:t> У </a:t>
            </a:r>
            <a:r>
              <a:rPr lang="uk-UA" sz="3600" b="1" i="1" dirty="0">
                <a:solidFill>
                  <a:srgbClr val="153B1B"/>
                </a:solidFill>
                <a:latin typeface="+mn-lt"/>
                <a:cs typeface="+mn-cs"/>
              </a:rPr>
              <a:t>період Воюючих царств </a:t>
            </a:r>
            <a:r>
              <a:rPr lang="uk-UA" sz="3600" b="1" i="1" dirty="0" smtClean="0">
                <a:solidFill>
                  <a:srgbClr val="153B1B"/>
                </a:solidFill>
                <a:latin typeface="+mn-lt"/>
                <a:cs typeface="+mn-cs"/>
              </a:rPr>
              <a:t> чай  використовували  </a:t>
            </a:r>
            <a:r>
              <a:rPr lang="uk-UA" sz="3600" b="1" i="1" dirty="0">
                <a:solidFill>
                  <a:srgbClr val="153B1B"/>
                </a:solidFill>
                <a:latin typeface="+mn-lt"/>
                <a:cs typeface="+mn-cs"/>
              </a:rPr>
              <a:t>як  </a:t>
            </a:r>
            <a:r>
              <a:rPr lang="uk-UA" sz="3600" b="1" i="1" dirty="0" smtClean="0">
                <a:solidFill>
                  <a:srgbClr val="153B1B"/>
                </a:solidFill>
                <a:latin typeface="+mn-lt"/>
                <a:cs typeface="+mn-cs"/>
              </a:rPr>
              <a:t>ліки.</a:t>
            </a:r>
            <a:endParaRPr lang="uk-UA" sz="3600" b="1" i="1" dirty="0">
              <a:solidFill>
                <a:srgbClr val="153B1B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dirty="0">
                <a:solidFill>
                  <a:srgbClr val="153B1B"/>
                </a:solidFill>
                <a:latin typeface="+mn-lt"/>
                <a:cs typeface="+mn-cs"/>
              </a:rPr>
              <a:t>П</a:t>
            </a:r>
            <a:r>
              <a:rPr lang="uk-UA" sz="3600" b="1" i="1" dirty="0" smtClean="0">
                <a:solidFill>
                  <a:srgbClr val="153B1B"/>
                </a:solidFill>
                <a:latin typeface="+mn-lt"/>
                <a:cs typeface="+mn-cs"/>
              </a:rPr>
              <a:t>ід  </a:t>
            </a:r>
            <a:r>
              <a:rPr lang="uk-UA" sz="3600" b="1" i="1" dirty="0">
                <a:solidFill>
                  <a:srgbClr val="153B1B"/>
                </a:solidFill>
                <a:latin typeface="+mn-lt"/>
                <a:cs typeface="+mn-cs"/>
              </a:rPr>
              <a:t>час  династій </a:t>
            </a:r>
            <a:r>
              <a:rPr lang="uk-UA" sz="3600" b="1" i="1" dirty="0" err="1">
                <a:solidFill>
                  <a:srgbClr val="153B1B"/>
                </a:solidFill>
                <a:latin typeface="+mn-lt"/>
                <a:cs typeface="+mn-cs"/>
              </a:rPr>
              <a:t>Цінь</a:t>
            </a:r>
            <a:r>
              <a:rPr lang="uk-UA" sz="3600" b="1" i="1" dirty="0">
                <a:solidFill>
                  <a:srgbClr val="153B1B"/>
                </a:solidFill>
                <a:latin typeface="+mn-lt"/>
                <a:cs typeface="+mn-cs"/>
              </a:rPr>
              <a:t>   і </a:t>
            </a:r>
            <a:r>
              <a:rPr lang="uk-UA" sz="3600" b="1" i="1" dirty="0" err="1">
                <a:solidFill>
                  <a:srgbClr val="153B1B"/>
                </a:solidFill>
                <a:latin typeface="+mn-lt"/>
                <a:cs typeface="+mn-cs"/>
              </a:rPr>
              <a:t>Хань</a:t>
            </a:r>
            <a:r>
              <a:rPr lang="uk-UA" sz="3600" b="1" i="1" dirty="0">
                <a:solidFill>
                  <a:srgbClr val="153B1B"/>
                </a:solidFill>
                <a:latin typeface="+mn-lt"/>
                <a:cs typeface="+mn-cs"/>
              </a:rPr>
              <a:t>, </a:t>
            </a:r>
            <a:r>
              <a:rPr lang="uk-UA" sz="3600" b="1" i="1" dirty="0" smtClean="0">
                <a:solidFill>
                  <a:srgbClr val="153B1B"/>
                </a:solidFill>
                <a:latin typeface="+mn-lt"/>
                <a:cs typeface="+mn-cs"/>
              </a:rPr>
              <a:t>чай  </a:t>
            </a:r>
            <a:r>
              <a:rPr lang="uk-UA" sz="3600" b="1" i="1" dirty="0">
                <a:solidFill>
                  <a:srgbClr val="153B1B"/>
                </a:solidFill>
                <a:latin typeface="+mn-lt"/>
                <a:cs typeface="+mn-cs"/>
              </a:rPr>
              <a:t>став частиною трапези, а  пригощати чаєм  гостей  стало ознакою привітності і ввічливості.</a:t>
            </a:r>
          </a:p>
        </p:txBody>
      </p:sp>
      <p:pic>
        <p:nvPicPr>
          <p:cNvPr id="2050" name="Picture 2" descr="http://www.cerezforum.net/proxy.php?image=http%3A%2F%2Fi.imgur.com%2FX9Q4yuY.gif&amp;hash=b64f528b50da1deba6188b8cd7357e5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6" y="1268760"/>
            <a:ext cx="8779888" cy="493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www.render.ru/images/uploads/Image/Tutor/maya/445/lig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630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im3.turbina.ru/photos.4/1/6/8/2/7/1672861/big.photo/Izdeliya-iz-bronz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122180" cy="618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35896" y="5691158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chemeClr val="accent6">
                    <a:lumMod val="50000"/>
                  </a:schemeClr>
                </a:solidFill>
              </a:rPr>
              <a:t>Бронзовий  посуд</a:t>
            </a:r>
            <a:endParaRPr lang="uk-UA" sz="2400" dirty="0"/>
          </a:p>
        </p:txBody>
      </p:sp>
      <p:pic>
        <p:nvPicPr>
          <p:cNvPr id="5126" name="Picture 6" descr="http://tmyun.com/jpeg/yun_52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8871"/>
            <a:ext cx="3568191" cy="535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6477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www.render.ru/images/uploads/Image/Tutor/maya/445/lig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630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116632"/>
            <a:ext cx="70567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dirty="0" smtClean="0">
                <a:solidFill>
                  <a:srgbClr val="153B1B"/>
                </a:solidFill>
              </a:rPr>
              <a:t>Різьба  по  каменю</a:t>
            </a:r>
            <a:endParaRPr lang="uk-UA" sz="4400" dirty="0">
              <a:solidFill>
                <a:srgbClr val="153B1B"/>
              </a:solidFill>
            </a:endParaRPr>
          </a:p>
        </p:txBody>
      </p:sp>
      <p:pic>
        <p:nvPicPr>
          <p:cNvPr id="6146" name="Picture 2" descr="http://dreamworlds.ru/uploads/posts/2011-01/1295875576_0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5" y="925554"/>
            <a:ext cx="5147791" cy="514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mygazeta.com/i/2010/11/3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4088476" cy="498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2" y="1052736"/>
            <a:ext cx="19794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FFFF99"/>
                </a:solidFill>
              </a:rPr>
              <a:t>Вироби  з  нефриту («</a:t>
            </a:r>
            <a:r>
              <a:rPr lang="uk-UA" sz="2400" b="1" i="1" dirty="0" err="1" smtClean="0">
                <a:solidFill>
                  <a:srgbClr val="FFFF99"/>
                </a:solidFill>
              </a:rPr>
              <a:t>юй</a:t>
            </a:r>
            <a:r>
              <a:rPr lang="uk-UA" sz="2400" b="1" i="1" dirty="0" smtClean="0">
                <a:solidFill>
                  <a:srgbClr val="FFFF99"/>
                </a:solidFill>
              </a:rPr>
              <a:t>»)</a:t>
            </a:r>
            <a:endParaRPr lang="uk-UA" sz="2400" dirty="0">
              <a:solidFill>
                <a:srgbClr val="FFFF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44070" y="6198988"/>
            <a:ext cx="27640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chemeClr val="accent6">
                    <a:lumMod val="50000"/>
                  </a:schemeClr>
                </a:solidFill>
              </a:rPr>
              <a:t>Вироби  з  яшми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787782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render.ru/images/uploads/Image/Tutor/maya/445/lig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630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 rot="10800000" flipV="1">
            <a:off x="5234931" y="1204426"/>
            <a:ext cx="365824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latin typeface="Times New Roman" pitchFamily="18" charset="0"/>
              </a:rPr>
              <a:t>Щоб</a:t>
            </a:r>
            <a:r>
              <a:rPr lang="ru-RU" sz="2400" b="1" i="1" dirty="0" smtClean="0">
                <a:latin typeface="Times New Roman" pitchFamily="18" charset="0"/>
              </a:rPr>
              <a:t>  </a:t>
            </a:r>
            <a:r>
              <a:rPr lang="ru-RU" sz="2400" b="1" i="1" dirty="0" err="1" smtClean="0">
                <a:latin typeface="Times New Roman" pitchFamily="18" charset="0"/>
              </a:rPr>
              <a:t>ніжка</a:t>
            </a:r>
            <a:r>
              <a:rPr lang="ru-RU" sz="2400" b="1" i="1" dirty="0" smtClean="0">
                <a:latin typeface="Times New Roman" pitchFamily="18" charset="0"/>
              </a:rPr>
              <a:t>  лишалась  маленькою, </a:t>
            </a:r>
            <a:r>
              <a:rPr lang="ru-RU" sz="2400" b="1" i="1" dirty="0" err="1" smtClean="0">
                <a:latin typeface="Times New Roman" pitchFamily="18" charset="0"/>
              </a:rPr>
              <a:t>девчаткам</a:t>
            </a:r>
            <a:r>
              <a:rPr lang="ru-RU" sz="2400" b="1" i="1" dirty="0" smtClean="0">
                <a:latin typeface="Times New Roman" pitchFamily="18" charset="0"/>
              </a:rPr>
              <a:t> з  </a:t>
            </a:r>
            <a:r>
              <a:rPr lang="ru-RU" sz="2400" b="1" i="1" dirty="0" err="1" smtClean="0">
                <a:latin typeface="Times New Roman" pitchFamily="18" charset="0"/>
              </a:rPr>
              <a:t>заможних</a:t>
            </a:r>
            <a:r>
              <a:rPr lang="ru-RU" sz="2400" b="1" i="1" dirty="0" smtClean="0">
                <a:latin typeface="Times New Roman" pitchFamily="18" charset="0"/>
              </a:rPr>
              <a:t>  родин  </a:t>
            </a:r>
            <a:r>
              <a:rPr lang="ru-RU" sz="2400" b="1" i="1" dirty="0">
                <a:latin typeface="Times New Roman" pitchFamily="18" charset="0"/>
              </a:rPr>
              <a:t>ломали  </a:t>
            </a:r>
            <a:r>
              <a:rPr lang="ru-RU" sz="2400" b="1" i="1" dirty="0" err="1">
                <a:latin typeface="Times New Roman" pitchFamily="18" charset="0"/>
              </a:rPr>
              <a:t>всі</a:t>
            </a:r>
            <a:r>
              <a:rPr lang="ru-RU" sz="2400" b="1" i="1" dirty="0">
                <a:latin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</a:rPr>
              <a:t>пальці</a:t>
            </a:r>
            <a:r>
              <a:rPr lang="ru-RU" sz="2400" b="1" i="1" dirty="0" smtClean="0">
                <a:latin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</a:rPr>
              <a:t>ніг</a:t>
            </a:r>
            <a:r>
              <a:rPr lang="ru-RU" sz="2400" b="1" i="1" dirty="0">
                <a:latin typeface="Times New Roman" pitchFamily="18" charset="0"/>
              </a:rPr>
              <a:t>, </a:t>
            </a:r>
            <a:r>
              <a:rPr lang="ru-RU" sz="2400" b="1" i="1" dirty="0" err="1">
                <a:latin typeface="Times New Roman" pitchFamily="18" charset="0"/>
              </a:rPr>
              <a:t>крім</a:t>
            </a:r>
            <a:r>
              <a:rPr lang="ru-RU" sz="2400" b="1" i="1" dirty="0">
                <a:latin typeface="Times New Roman" pitchFamily="18" charset="0"/>
              </a:rPr>
              <a:t>  великого, а </a:t>
            </a:r>
            <a:r>
              <a:rPr lang="ru-RU" sz="2400" b="1" i="1" dirty="0" err="1">
                <a:latin typeface="Times New Roman" pitchFamily="18" charset="0"/>
              </a:rPr>
              <a:t>також</a:t>
            </a:r>
            <a:r>
              <a:rPr lang="ru-RU" sz="2400" b="1" i="1" dirty="0">
                <a:latin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</a:rPr>
              <a:t>ближні</a:t>
            </a:r>
            <a:r>
              <a:rPr lang="ru-RU" sz="2400" b="1" i="1" dirty="0">
                <a:latin typeface="Times New Roman" pitchFamily="18" charset="0"/>
              </a:rPr>
              <a:t>  з  ними </a:t>
            </a:r>
            <a:r>
              <a:rPr lang="ru-RU" sz="2400" b="1" i="1" dirty="0" err="1">
                <a:latin typeface="Times New Roman" pitchFamily="18" charset="0"/>
              </a:rPr>
              <a:t>кості</a:t>
            </a:r>
            <a:r>
              <a:rPr lang="ru-RU" sz="2400" b="1" i="1" dirty="0">
                <a:latin typeface="Times New Roman" pitchFamily="18" charset="0"/>
              </a:rPr>
              <a:t>, </a:t>
            </a:r>
            <a:r>
              <a:rPr lang="ru-RU" sz="2400" b="1" i="1" dirty="0" err="1">
                <a:latin typeface="Times New Roman" pitchFamily="18" charset="0"/>
              </a:rPr>
              <a:t>потім</a:t>
            </a:r>
            <a:r>
              <a:rPr lang="ru-RU" sz="2400" b="1" i="1" dirty="0">
                <a:latin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</a:rPr>
              <a:t>бинтували</a:t>
            </a:r>
            <a:r>
              <a:rPr lang="ru-RU" sz="2400" b="1" i="1" dirty="0" smtClean="0">
                <a:latin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</a:rPr>
              <a:t>та </a:t>
            </a:r>
            <a:r>
              <a:rPr lang="ru-RU" sz="2400" b="1" i="1" dirty="0" err="1">
                <a:latin typeface="Times New Roman" pitchFamily="18" charset="0"/>
              </a:rPr>
              <a:t>змушували</a:t>
            </a:r>
            <a:r>
              <a:rPr lang="ru-RU" sz="2400" b="1" i="1" dirty="0">
                <a:latin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</a:rPr>
              <a:t>ходити</a:t>
            </a:r>
            <a:r>
              <a:rPr lang="ru-RU" sz="2400" b="1" i="1" dirty="0">
                <a:latin typeface="Times New Roman" pitchFamily="18" charset="0"/>
              </a:rPr>
              <a:t> в </a:t>
            </a:r>
            <a:r>
              <a:rPr lang="ru-RU" sz="2400" b="1" i="1" dirty="0" err="1">
                <a:latin typeface="Times New Roman" pitchFamily="18" charset="0"/>
              </a:rPr>
              <a:t>обувці</a:t>
            </a:r>
            <a:r>
              <a:rPr lang="ru-RU" sz="2400" b="1" i="1" dirty="0">
                <a:latin typeface="Times New Roman" pitchFamily="18" charset="0"/>
              </a:rPr>
              <a:t>  маленького </a:t>
            </a:r>
            <a:r>
              <a:rPr lang="ru-RU" sz="2400" b="1" i="1" dirty="0" err="1">
                <a:latin typeface="Times New Roman" pitchFamily="18" charset="0"/>
              </a:rPr>
              <a:t>разміру</a:t>
            </a:r>
            <a:r>
              <a:rPr lang="ru-RU" sz="2400" b="1" i="1" dirty="0">
                <a:latin typeface="Times New Roman" pitchFamily="18" charset="0"/>
              </a:rPr>
              <a:t>.  Ноги </a:t>
            </a:r>
            <a:r>
              <a:rPr lang="ru-RU" sz="2400" b="1" i="1" dirty="0" err="1">
                <a:latin typeface="Times New Roman" pitchFamily="18" charset="0"/>
              </a:rPr>
              <a:t>деформуровались</a:t>
            </a:r>
            <a:r>
              <a:rPr lang="ru-RU" sz="2400" b="1" i="1" dirty="0">
                <a:latin typeface="Times New Roman" pitchFamily="18" charset="0"/>
              </a:rPr>
              <a:t>  і  </a:t>
            </a:r>
            <a:r>
              <a:rPr lang="ru-RU" sz="2400" b="1" i="1" dirty="0" err="1">
                <a:latin typeface="Times New Roman" pitchFamily="18" charset="0"/>
              </a:rPr>
              <a:t>жінка</a:t>
            </a:r>
            <a:r>
              <a:rPr lang="ru-RU" sz="2400" b="1" i="1" dirty="0">
                <a:latin typeface="Times New Roman" pitchFamily="18" charset="0"/>
              </a:rPr>
              <a:t>  не  могла  </a:t>
            </a:r>
            <a:r>
              <a:rPr lang="ru-RU" sz="2400" b="1" i="1" dirty="0" err="1">
                <a:latin typeface="Times New Roman" pitchFamily="18" charset="0"/>
              </a:rPr>
              <a:t>ходити</a:t>
            </a:r>
            <a:r>
              <a:rPr lang="ru-RU" sz="2400" b="1" i="1" dirty="0">
                <a:latin typeface="Times New Roman" pitchFamily="18" charset="0"/>
              </a:rPr>
              <a:t> в  </a:t>
            </a:r>
            <a:r>
              <a:rPr lang="ru-RU" sz="2400" b="1" i="1" dirty="0" err="1">
                <a:latin typeface="Times New Roman" pitchFamily="18" charset="0"/>
              </a:rPr>
              <a:t>майбутньому</a:t>
            </a:r>
            <a:r>
              <a:rPr lang="ru-RU" sz="2400" b="1" i="1" dirty="0">
                <a:latin typeface="Times New Roman" pitchFamily="18" charset="0"/>
              </a:rPr>
              <a:t>.</a:t>
            </a:r>
            <a:endParaRPr lang="uk-UA" sz="2400" b="1" i="1" dirty="0"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6098074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chemeClr val="accent1">
                    <a:lumMod val="50000"/>
                  </a:schemeClr>
                </a:solidFill>
              </a:rPr>
              <a:t>Китайська  лотосова  ніжка</a:t>
            </a:r>
            <a:endParaRPr lang="uk-UA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386" name="Picture 2" descr="http://kleinburd.ru/news/wp-content/uploads/2014/02/lilyfeet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5" y="1412776"/>
            <a:ext cx="5131312" cy="429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21region.org/uploads/posts/2012-03/1332149158_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5" y="1314783"/>
            <a:ext cx="8992689" cy="461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260648"/>
            <a:ext cx="56886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dirty="0" smtClean="0">
                <a:solidFill>
                  <a:schemeClr val="accent1">
                    <a:lumMod val="50000"/>
                  </a:schemeClr>
                </a:solidFill>
              </a:rPr>
              <a:t>Стародавні  звичаї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21264297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www.render.ru/images/uploads/Image/Tutor/maya/445/lig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630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9225" y="188912"/>
            <a:ext cx="4275138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80105" y="188912"/>
            <a:ext cx="4586288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Прямоугольник 1"/>
          <p:cNvSpPr>
            <a:spLocks noChangeArrowheads="1"/>
          </p:cNvSpPr>
          <p:nvPr/>
        </p:nvSpPr>
        <p:spPr bwMode="auto">
          <a:xfrm>
            <a:off x="179388" y="377825"/>
            <a:ext cx="39608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4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Конфуций</a:t>
            </a:r>
            <a:endParaRPr lang="uk-UA" sz="44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  <a:p>
            <a:pPr algn="ctr"/>
            <a:r>
              <a:rPr lang="uk-UA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(551-479 </a:t>
            </a:r>
            <a:r>
              <a:rPr lang="uk-UA" sz="36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р.до</a:t>
            </a:r>
            <a:r>
              <a:rPr lang="uk-UA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н.е.)</a:t>
            </a:r>
            <a:endParaRPr lang="uk-UA" sz="36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5384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://www.render.ru/images/uploads/Image/Tutor/maya/445/lig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630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04664"/>
            <a:ext cx="8712967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План: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4400" b="1" i="1" dirty="0" smtClean="0">
                <a:solidFill>
                  <a:srgbClr val="C00000"/>
                </a:solidFill>
                <a:latin typeface="+mn-lt"/>
                <a:cs typeface="+mn-cs"/>
              </a:rPr>
              <a:t>Вплив  природно </a:t>
            </a:r>
            <a:r>
              <a:rPr lang="uk-UA" sz="4400" b="1" i="1" dirty="0">
                <a:solidFill>
                  <a:srgbClr val="C00000"/>
                </a:solidFill>
                <a:latin typeface="+mn-lt"/>
                <a:cs typeface="+mn-cs"/>
              </a:rPr>
              <a:t>– </a:t>
            </a:r>
            <a:r>
              <a:rPr lang="uk-UA" sz="4400" b="1" i="1" dirty="0" smtClean="0">
                <a:solidFill>
                  <a:srgbClr val="C00000"/>
                </a:solidFill>
                <a:latin typeface="+mn-lt"/>
                <a:cs typeface="+mn-cs"/>
              </a:rPr>
              <a:t>географічних  умов на розвиток  цивілізації  в  Китаї.</a:t>
            </a:r>
            <a:endParaRPr lang="uk-UA" sz="4400" b="1" i="1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4400" b="1" i="1" dirty="0" smtClean="0">
                <a:solidFill>
                  <a:srgbClr val="C00000"/>
                </a:solidFill>
                <a:latin typeface="+mn-lt"/>
                <a:cs typeface="+mn-cs"/>
              </a:rPr>
              <a:t>Суспільний  устрій  </a:t>
            </a:r>
            <a:r>
              <a:rPr lang="uk-UA" sz="4400" b="1" i="1" dirty="0">
                <a:solidFill>
                  <a:srgbClr val="C00000"/>
                </a:solidFill>
                <a:latin typeface="+mn-lt"/>
                <a:cs typeface="+mn-cs"/>
              </a:rPr>
              <a:t>та  повсякденне  життя.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4400" b="1" i="1" dirty="0" smtClean="0">
                <a:solidFill>
                  <a:srgbClr val="C00000"/>
                </a:solidFill>
                <a:latin typeface="+mn-lt"/>
                <a:cs typeface="+mn-cs"/>
              </a:rPr>
              <a:t>Конфуцій та  його  вчення.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4400" b="1" i="1" dirty="0" err="1" smtClean="0">
                <a:solidFill>
                  <a:srgbClr val="C00000"/>
                </a:solidFill>
                <a:latin typeface="+mn-lt"/>
                <a:cs typeface="+mn-cs"/>
              </a:rPr>
              <a:t>Давньокитайські</a:t>
            </a:r>
            <a:r>
              <a:rPr lang="uk-UA" sz="4400" b="1" i="1" dirty="0" smtClean="0">
                <a:solidFill>
                  <a:srgbClr val="C00000"/>
                </a:solidFill>
                <a:latin typeface="+mn-lt"/>
                <a:cs typeface="+mn-cs"/>
              </a:rPr>
              <a:t>  імперії.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4000" b="1" i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render.ru/images/uploads/Image/Tutor/maya/445/lig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630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4664497" cy="1080120"/>
          </a:xfrm>
        </p:spPr>
        <p:txBody>
          <a:bodyPr/>
          <a:lstStyle/>
          <a:p>
            <a:r>
              <a:rPr lang="uk-UA" sz="3600" i="1" dirty="0" smtClean="0">
                <a:solidFill>
                  <a:srgbClr val="C00000"/>
                </a:solidFill>
              </a:rPr>
              <a:t>Архітектура  Стародавнього  </a:t>
            </a:r>
            <a:r>
              <a:rPr lang="uk-UA" sz="3600" i="1" dirty="0">
                <a:solidFill>
                  <a:srgbClr val="C00000"/>
                </a:solidFill>
              </a:rPr>
              <a:t>К</a:t>
            </a:r>
            <a:r>
              <a:rPr lang="uk-UA" sz="3600" i="1" dirty="0" smtClean="0">
                <a:solidFill>
                  <a:srgbClr val="C00000"/>
                </a:solidFill>
              </a:rPr>
              <a:t>итаю</a:t>
            </a:r>
            <a:endParaRPr lang="uk-UA" sz="3600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348880"/>
            <a:ext cx="4430573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</a:rPr>
              <a:t>Китайські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</a:rPr>
              <a:t>архітектори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</a:rPr>
              <a:t>прагнули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</a:rPr>
              <a:t>зберегти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  в  </a:t>
            </a: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</a:rPr>
              <a:t>житлових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</a:rPr>
              <a:t>будівлях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</a:rPr>
              <a:t>відкритість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  небесному  простору.</a:t>
            </a:r>
          </a:p>
          <a:p>
            <a:endParaRPr lang="ru-RU" sz="2800" b="1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i="1" dirty="0" err="1" smtClean="0">
                <a:solidFill>
                  <a:srgbClr val="C00000"/>
                </a:solidFill>
              </a:rPr>
              <a:t>Будинок</a:t>
            </a:r>
            <a:r>
              <a:rPr lang="ru-RU" sz="2400" i="1" dirty="0" smtClean="0">
                <a:solidFill>
                  <a:srgbClr val="C00000"/>
                </a:solidFill>
              </a:rPr>
              <a:t>  з  </a:t>
            </a:r>
            <a:r>
              <a:rPr lang="ru-RU" sz="2400" i="1" dirty="0" err="1" smtClean="0">
                <a:solidFill>
                  <a:srgbClr val="C00000"/>
                </a:solidFill>
              </a:rPr>
              <a:t>багатоповерховим</a:t>
            </a:r>
            <a:r>
              <a:rPr lang="ru-RU" sz="2400" i="1" dirty="0" smtClean="0">
                <a:solidFill>
                  <a:srgbClr val="C00000"/>
                </a:solidFill>
              </a:rPr>
              <a:t>  </a:t>
            </a:r>
            <a:r>
              <a:rPr lang="ru-RU" sz="2400" i="1" dirty="0" err="1" smtClean="0">
                <a:solidFill>
                  <a:srgbClr val="C00000"/>
                </a:solidFill>
              </a:rPr>
              <a:t>черепичним</a:t>
            </a:r>
            <a:r>
              <a:rPr lang="ru-RU" sz="2400" i="1" dirty="0" smtClean="0">
                <a:solidFill>
                  <a:srgbClr val="C00000"/>
                </a:solidFill>
              </a:rPr>
              <a:t>  </a:t>
            </a:r>
            <a:r>
              <a:rPr lang="ru-RU" sz="2400" i="1" dirty="0" err="1" smtClean="0">
                <a:solidFill>
                  <a:srgbClr val="C00000"/>
                </a:solidFill>
              </a:rPr>
              <a:t>дахом</a:t>
            </a:r>
            <a:r>
              <a:rPr lang="ru-RU" sz="2400" i="1" dirty="0" smtClean="0">
                <a:solidFill>
                  <a:srgbClr val="C00000"/>
                </a:solidFill>
              </a:rPr>
              <a:t>.</a:t>
            </a:r>
          </a:p>
          <a:p>
            <a:endParaRPr lang="uk-UA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2" descr="http://worldhistory.ucoz.ua/_ph/15/2/85499124.jpg?14494073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01" y="352725"/>
            <a:ext cx="4307713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2221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://www.render.ru/images/uploads/Image/Tutor/maya/445/lig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630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980728"/>
            <a:ext cx="799288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err="1">
                <a:solidFill>
                  <a:srgbClr val="C00000"/>
                </a:solidFill>
              </a:rPr>
              <a:t>Домашнє</a:t>
            </a:r>
            <a:r>
              <a:rPr lang="ru-RU" sz="6000" b="1" dirty="0">
                <a:solidFill>
                  <a:srgbClr val="C00000"/>
                </a:solidFill>
              </a:rPr>
              <a:t> </a:t>
            </a:r>
            <a:r>
              <a:rPr lang="ru-RU" sz="6000" b="1" dirty="0" err="1" smtClean="0">
                <a:solidFill>
                  <a:srgbClr val="C00000"/>
                </a:solidFill>
              </a:rPr>
              <a:t>завдання</a:t>
            </a:r>
            <a:r>
              <a:rPr lang="ru-RU" sz="6000" b="1" dirty="0" smtClean="0">
                <a:solidFill>
                  <a:srgbClr val="C00000"/>
                </a:solidFill>
              </a:rPr>
              <a:t>:</a:t>
            </a:r>
            <a:endParaRPr lang="ru-RU" sz="6000" b="1" dirty="0">
              <a:solidFill>
                <a:srgbClr val="C00000"/>
              </a:solidFill>
            </a:endParaRPr>
          </a:p>
          <a:p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  <a:p>
            <a:r>
              <a:rPr lang="ru-RU" sz="4400" b="1" i="1" dirty="0" err="1" smtClean="0">
                <a:solidFill>
                  <a:schemeClr val="accent1">
                    <a:lumMod val="50000"/>
                  </a:schemeClr>
                </a:solidFill>
              </a:rPr>
              <a:t>Опрацювати</a:t>
            </a:r>
            <a:r>
              <a:rPr lang="ru-RU" sz="4400" b="1" i="1" dirty="0" smtClean="0">
                <a:solidFill>
                  <a:srgbClr val="C00000"/>
                </a:solidFill>
              </a:rPr>
              <a:t> </a:t>
            </a:r>
            <a:r>
              <a:rPr lang="ru-RU" sz="6000" b="1" i="1" dirty="0">
                <a:solidFill>
                  <a:srgbClr val="C00000"/>
                </a:solidFill>
              </a:rPr>
              <a:t>§-</a:t>
            </a:r>
            <a:r>
              <a:rPr lang="ru-RU" sz="6000" b="1" i="1" dirty="0" smtClean="0">
                <a:solidFill>
                  <a:srgbClr val="C00000"/>
                </a:solidFill>
              </a:rPr>
              <a:t>21-22. </a:t>
            </a:r>
          </a:p>
          <a:p>
            <a:endParaRPr lang="ru-RU" sz="4400" b="1" i="1" dirty="0" smtClean="0">
              <a:solidFill>
                <a:srgbClr val="C00000"/>
              </a:solidFill>
            </a:endParaRPr>
          </a:p>
          <a:p>
            <a:r>
              <a:rPr lang="ru-RU" sz="4400" b="1" i="1" dirty="0" err="1" smtClean="0">
                <a:solidFill>
                  <a:schemeClr val="accent1">
                    <a:lumMod val="50000"/>
                  </a:schemeClr>
                </a:solidFill>
              </a:rPr>
              <a:t>Виконати</a:t>
            </a:r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400" b="1" i="1" dirty="0" err="1">
                <a:solidFill>
                  <a:schemeClr val="accent1">
                    <a:lumMod val="50000"/>
                  </a:schemeClr>
                </a:solidFill>
              </a:rPr>
              <a:t>завдання</a:t>
            </a:r>
            <a:r>
              <a:rPr lang="ru-RU" sz="4400" b="1" i="1" dirty="0">
                <a:solidFill>
                  <a:schemeClr val="accent1">
                    <a:lumMod val="50000"/>
                  </a:schemeClr>
                </a:solidFill>
              </a:rPr>
              <a:t> по </a:t>
            </a:r>
            <a:r>
              <a:rPr lang="ru-RU" sz="4400" b="1" i="1" dirty="0" err="1">
                <a:solidFill>
                  <a:schemeClr val="accent1">
                    <a:lumMod val="50000"/>
                  </a:schemeClr>
                </a:solidFill>
              </a:rPr>
              <a:t>контурних</a:t>
            </a:r>
            <a:r>
              <a:rPr lang="ru-RU" sz="4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</a:rPr>
              <a:t>картах  та  </a:t>
            </a:r>
            <a:r>
              <a:rPr lang="ru-RU" sz="4400" b="1" i="1" dirty="0" err="1" smtClean="0">
                <a:solidFill>
                  <a:schemeClr val="accent1">
                    <a:lumMod val="50000"/>
                  </a:schemeClr>
                </a:solidFill>
              </a:rPr>
              <a:t>презентації</a:t>
            </a:r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</a:rPr>
              <a:t>  за  </a:t>
            </a:r>
            <a:r>
              <a:rPr lang="ru-RU" sz="4400" b="1" i="1" dirty="0" err="1" smtClean="0">
                <a:solidFill>
                  <a:schemeClr val="accent1">
                    <a:lumMod val="50000"/>
                  </a:schemeClr>
                </a:solidFill>
              </a:rPr>
              <a:t>бажанням</a:t>
            </a:r>
            <a:r>
              <a:rPr lang="ru-RU" sz="4400" b="1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50547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www.render.ru/images/uploads/Image/Tutor/maya/445/lig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630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player.myshared.ru/1229129/data/images/img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9306"/>
            <a:ext cx="5413053" cy="686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3114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www.render.ru/images/uploads/Image/Tutor/maya/445/lig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630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3700"/>
            <a:ext cx="4700588" cy="644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4932363" y="5397500"/>
            <a:ext cx="421163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</a:rPr>
              <a:t>Цінь Шіхуанді  </a:t>
            </a:r>
          </a:p>
          <a:p>
            <a:r>
              <a:rPr lang="ru-RU" sz="2400">
                <a:latin typeface="Times New Roman" pitchFamily="18" charset="0"/>
              </a:rPr>
              <a:t>(вправжнє ім’я Ін Чжен) </a:t>
            </a:r>
          </a:p>
          <a:p>
            <a:r>
              <a:rPr lang="ru-RU" sz="2400" b="1" i="1">
                <a:latin typeface="Times New Roman" pitchFamily="18" charset="0"/>
              </a:rPr>
              <a:t>(259-210 рр. до н. е.) </a:t>
            </a:r>
            <a:endParaRPr lang="uk-UA" sz="2400" b="1" i="1">
              <a:latin typeface="Times New Roman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393700"/>
            <a:ext cx="2446338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82628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://www.render.ru/images/uploads/Image/Tutor/maya/445/lig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630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0" y="333375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 i="1">
                <a:solidFill>
                  <a:srgbClr val="C00000"/>
                </a:solidFill>
                <a:latin typeface="Times New Roman" pitchFamily="18" charset="0"/>
              </a:rPr>
              <a:t>Імперія  Цінь  (221 – 202 рр. до н. е.)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8688" y="1341438"/>
            <a:ext cx="311943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4208" y="3429000"/>
            <a:ext cx="2233261" cy="281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Прямоугольник 2"/>
          <p:cNvSpPr>
            <a:spLocks noChangeArrowheads="1"/>
          </p:cNvSpPr>
          <p:nvPr/>
        </p:nvSpPr>
        <p:spPr bwMode="auto">
          <a:xfrm>
            <a:off x="6156325" y="6203950"/>
            <a:ext cx="29876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i="1">
                <a:latin typeface="Times New Roman" pitchFamily="18" charset="0"/>
              </a:rPr>
              <a:t>Ієрогліф  Цінь</a:t>
            </a:r>
          </a:p>
        </p:txBody>
      </p:sp>
      <p:pic>
        <p:nvPicPr>
          <p:cNvPr id="2052" name="Picture 4" descr="http://ic.pics.livejournal.com/epolet/10005881/112435/112435_origin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53" y="1341438"/>
            <a:ext cx="5794359" cy="431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alekonedaleko.ru/wp-content/uploads/2014/09/China_Visit_18-09_101-e14116134581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251520" y="260648"/>
            <a:ext cx="60318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3200" b="1" i="1" dirty="0">
                <a:solidFill>
                  <a:srgbClr val="FFF0C1"/>
                </a:solidFill>
                <a:latin typeface="Times New Roman" pitchFamily="18" charset="0"/>
              </a:rPr>
              <a:t>Великий  китайський  </a:t>
            </a:r>
            <a:r>
              <a:rPr lang="uk-UA" sz="3200" b="1" i="1" dirty="0" smtClean="0">
                <a:solidFill>
                  <a:srgbClr val="FFF0C1"/>
                </a:solidFill>
                <a:latin typeface="Times New Roman" pitchFamily="18" charset="0"/>
              </a:rPr>
              <a:t>мур</a:t>
            </a:r>
            <a:endParaRPr lang="uk-UA" sz="3200" b="1" i="1" dirty="0">
              <a:solidFill>
                <a:srgbClr val="FFF0C1"/>
              </a:solidFill>
              <a:latin typeface="Times New Roman" pitchFamily="18" charset="0"/>
            </a:endParaRPr>
          </a:p>
        </p:txBody>
      </p:sp>
      <p:pic>
        <p:nvPicPr>
          <p:cNvPr id="2052" name="Picture 4" descr="http://kolizej.at.ua/_ph/45/6205069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031420"/>
            <a:ext cx="7396779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render.ru/images/uploads/Image/Tutor/maya/445/lig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630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 rot="10800000" flipV="1">
            <a:off x="0" y="6183313"/>
            <a:ext cx="9144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latin typeface="Times New Roman" pitchFamily="18" charset="0"/>
              </a:rPr>
              <a:t>Довжина  стін  6259 км  </a:t>
            </a:r>
            <a:endParaRPr lang="uk-UA" sz="2800" b="1" i="1">
              <a:latin typeface="Times New Roman" pitchFamily="18" charset="0"/>
            </a:endParaRPr>
          </a:p>
        </p:txBody>
      </p:sp>
      <p:pic>
        <p:nvPicPr>
          <p:cNvPr id="3074" name="Picture 2" descr="http://i.ucrazy.ru/files/i/2013.5.8/1368002557_366892-2560x16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05" y="414886"/>
            <a:ext cx="9173209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939" y="160873"/>
            <a:ext cx="9163051" cy="610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render.ru/images/uploads/Image/Tutor/maya/445/lig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630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04" y="188912"/>
            <a:ext cx="5846763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6084888" y="3573463"/>
            <a:ext cx="26638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Розкопки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поховання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Цінь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Шіхуанді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</a:t>
            </a:r>
            <a:endParaRPr lang="uk-UA" sz="2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render.ru/images/uploads/Image/Tutor/maya/445/lig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630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085" y="109594"/>
            <a:ext cx="8110537" cy="608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107504" y="6309320"/>
            <a:ext cx="88569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>
                <a:latin typeface="Times New Roman" pitchFamily="18" charset="0"/>
              </a:rPr>
              <a:t>Терракотова</a:t>
            </a:r>
            <a:r>
              <a:rPr lang="ru-RU" sz="2400" b="1" i="1" dirty="0">
                <a:latin typeface="Times New Roman" pitchFamily="18" charset="0"/>
              </a:rPr>
              <a:t>  </a:t>
            </a:r>
            <a:r>
              <a:rPr lang="ru-RU" sz="2400" b="1" i="1" dirty="0" err="1">
                <a:latin typeface="Times New Roman" pitchFamily="18" charset="0"/>
              </a:rPr>
              <a:t>армія</a:t>
            </a:r>
            <a:r>
              <a:rPr lang="ru-RU" sz="2400" b="1" i="1" dirty="0">
                <a:latin typeface="Times New Roman" pitchFamily="18" charset="0"/>
              </a:rPr>
              <a:t>  з </a:t>
            </a:r>
            <a:r>
              <a:rPr lang="ru-RU" sz="2400" b="1" i="1" dirty="0" err="1">
                <a:latin typeface="Times New Roman" pitchFamily="18" charset="0"/>
              </a:rPr>
              <a:t>усипальниці</a:t>
            </a:r>
            <a:r>
              <a:rPr lang="ru-RU" sz="2400" b="1" i="1" dirty="0">
                <a:latin typeface="Times New Roman" pitchFamily="18" charset="0"/>
              </a:rPr>
              <a:t> «</a:t>
            </a:r>
            <a:r>
              <a:rPr lang="ru-RU" sz="2400" b="1" i="1" dirty="0" err="1">
                <a:latin typeface="Times New Roman" pitchFamily="18" charset="0"/>
              </a:rPr>
              <a:t>Першого</a:t>
            </a:r>
            <a:r>
              <a:rPr lang="ru-RU" sz="2400" b="1" i="1" dirty="0">
                <a:latin typeface="Times New Roman" pitchFamily="18" charset="0"/>
              </a:rPr>
              <a:t>  </a:t>
            </a:r>
            <a:r>
              <a:rPr lang="ru-RU" sz="2400" b="1" i="1" dirty="0" err="1">
                <a:latin typeface="Times New Roman" pitchFamily="18" charset="0"/>
              </a:rPr>
              <a:t>імператора</a:t>
            </a:r>
            <a:r>
              <a:rPr lang="ru-RU" sz="2400" b="1" i="1" dirty="0">
                <a:latin typeface="Times New Roman" pitchFamily="18" charset="0"/>
              </a:rPr>
              <a:t>»</a:t>
            </a:r>
            <a:endParaRPr lang="uk-UA" sz="2400" b="1" i="1" dirty="0">
              <a:latin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312275" cy="69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470" y="171939"/>
            <a:ext cx="9034594" cy="602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708</TotalTime>
  <Words>312</Words>
  <Application>Microsoft Office PowerPoint</Application>
  <PresentationFormat>Экран (4:3)</PresentationFormat>
  <Paragraphs>45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NewsPrint</vt:lpstr>
      <vt:lpstr>Китайська цивілізація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Архітектура  Стародавнього  Китаю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Давній  Китай</dc:title>
  <dc:creator>Vadim</dc:creator>
  <cp:lastModifiedBy>Vadim</cp:lastModifiedBy>
  <cp:revision>58</cp:revision>
  <dcterms:created xsi:type="dcterms:W3CDTF">2012-12-09T13:47:46Z</dcterms:created>
  <dcterms:modified xsi:type="dcterms:W3CDTF">2018-05-13T16:45:54Z</dcterms:modified>
</cp:coreProperties>
</file>