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2"/>
  </p:notesMasterIdLst>
  <p:sldIdLst>
    <p:sldId id="257" r:id="rId2"/>
    <p:sldId id="256" r:id="rId3"/>
    <p:sldId id="258" r:id="rId4"/>
    <p:sldId id="266" r:id="rId5"/>
    <p:sldId id="261" r:id="rId6"/>
    <p:sldId id="260" r:id="rId7"/>
    <p:sldId id="263" r:id="rId8"/>
    <p:sldId id="262" r:id="rId9"/>
    <p:sldId id="265" r:id="rId10"/>
    <p:sldId id="259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01B767-97F2-48BE-8C23-C7858180D004}" type="datetimeFigureOut">
              <a:rPr lang="uk-UA" smtClean="0"/>
              <a:t>27.10.2019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FBC3C8-BCE8-4CD0-A9E2-F8968601BF9A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172938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FBC3C8-BCE8-4CD0-A9E2-F8968601BF9A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02082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27.10.2019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71600" y="2420888"/>
            <a:ext cx="7488832" cy="1669896"/>
          </a:xfrm>
        </p:spPr>
        <p:txBody>
          <a:bodyPr>
            <a:normAutofit/>
          </a:bodyPr>
          <a:lstStyle/>
          <a:p>
            <a:r>
              <a:rPr lang="uk-UA" sz="3200" dirty="0" smtClean="0">
                <a:latin typeface="Bahnschrift SemiBold" pitchFamily="34" charset="0"/>
              </a:rPr>
              <a:t>Король Данило Галицький</a:t>
            </a:r>
            <a:endParaRPr lang="uk-UA" sz="3200" dirty="0">
              <a:latin typeface="Bahnschrift SemiBold" pitchFamily="34" charset="0"/>
            </a:endParaRPr>
          </a:p>
        </p:txBody>
      </p:sp>
      <p:sp>
        <p:nvSpPr>
          <p:cNvPr id="4" name="AutoShape 4" descr="Image result for данило галицьки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7385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1124744"/>
            <a:ext cx="6400800" cy="762000"/>
          </a:xfrm>
        </p:spPr>
        <p:txBody>
          <a:bodyPr>
            <a:noAutofit/>
          </a:bodyPr>
          <a:lstStyle/>
          <a:p>
            <a:r>
              <a:rPr lang="ru-RU" sz="2200" b="1" dirty="0">
                <a:solidFill>
                  <a:schemeClr val="tx1"/>
                </a:solidFill>
              </a:rPr>
              <a:t>Данило Романович </a:t>
            </a:r>
            <a:r>
              <a:rPr lang="ru-RU" sz="2200" b="1" dirty="0" err="1">
                <a:solidFill>
                  <a:schemeClr val="tx1"/>
                </a:solidFill>
              </a:rPr>
              <a:t>Галицький</a:t>
            </a:r>
            <a:r>
              <a:rPr lang="ru-RU" sz="2200" b="1" dirty="0">
                <a:solidFill>
                  <a:schemeClr val="tx1"/>
                </a:solidFill>
              </a:rPr>
              <a:t> </a:t>
            </a:r>
            <a:r>
              <a:rPr lang="ru-RU" sz="2200" dirty="0" smtClean="0">
                <a:solidFill>
                  <a:schemeClr val="tx1"/>
                </a:solidFill>
              </a:rPr>
              <a:t>(1201- </a:t>
            </a:r>
            <a:r>
              <a:rPr lang="ru-RU" sz="2200" dirty="0">
                <a:solidFill>
                  <a:schemeClr val="tx1"/>
                </a:solidFill>
              </a:rPr>
              <a:t>1264 р.)</a:t>
            </a:r>
            <a:endParaRPr lang="uk-UA" sz="2200" dirty="0">
              <a:solidFill>
                <a:schemeClr val="tx1"/>
              </a:solidFill>
            </a:endParaRPr>
          </a:p>
        </p:txBody>
      </p:sp>
      <p:pic>
        <p:nvPicPr>
          <p:cNvPr id="2050" name="Picture 2" descr="Image result for данило галиць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060848"/>
            <a:ext cx="3084654" cy="3469407"/>
          </a:xfrm>
          <a:prstGeom prst="ellipse">
            <a:avLst/>
          </a:prstGeom>
          <a:ln>
            <a:solidFill>
              <a:schemeClr val="accent1"/>
            </a:solidFill>
          </a:ln>
          <a:effectLst>
            <a:softEdge rad="112500"/>
          </a:effectLst>
          <a:scene3d>
            <a:camera prst="orthographicFront"/>
            <a:lightRig rig="threePt" dir="t"/>
          </a:scene3d>
          <a:sp3d>
            <a:bevelT prst="relaxedInset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Вертикальный свиток 3"/>
          <p:cNvSpPr/>
          <p:nvPr/>
        </p:nvSpPr>
        <p:spPr>
          <a:xfrm>
            <a:off x="683568" y="1664327"/>
            <a:ext cx="3960440" cy="4258270"/>
          </a:xfrm>
          <a:prstGeom prst="verticalScroll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dirty="0" err="1" smtClean="0"/>
              <a:t>Він</a:t>
            </a:r>
            <a:r>
              <a:rPr lang="ru-RU" sz="1600" dirty="0" smtClean="0"/>
              <a:t> </a:t>
            </a:r>
            <a:r>
              <a:rPr lang="ru-RU" sz="1600" dirty="0" err="1"/>
              <a:t>був</a:t>
            </a:r>
            <a:r>
              <a:rPr lang="ru-RU" sz="1600" dirty="0"/>
              <a:t> </a:t>
            </a:r>
            <a:r>
              <a:rPr lang="ru-RU" sz="1600" dirty="0" err="1"/>
              <a:t>сином</a:t>
            </a:r>
            <a:r>
              <a:rPr lang="ru-RU" sz="1600" dirty="0"/>
              <a:t> князя Романа Мстиславовича, </a:t>
            </a:r>
            <a:r>
              <a:rPr lang="ru-RU" sz="1600" dirty="0" err="1"/>
              <a:t>який</a:t>
            </a:r>
            <a:r>
              <a:rPr lang="ru-RU" sz="1600" dirty="0"/>
              <a:t> помер через </a:t>
            </a:r>
            <a:r>
              <a:rPr lang="ru-RU" sz="1600" dirty="0" err="1"/>
              <a:t>декілька</a:t>
            </a:r>
            <a:r>
              <a:rPr lang="ru-RU" sz="1600" dirty="0"/>
              <a:t> </a:t>
            </a:r>
            <a:r>
              <a:rPr lang="ru-RU" sz="1600" dirty="0" err="1"/>
              <a:t>років</a:t>
            </a:r>
            <a:r>
              <a:rPr lang="ru-RU" sz="1600" dirty="0"/>
              <a:t> </a:t>
            </a:r>
            <a:r>
              <a:rPr lang="ru-RU" sz="1600" dirty="0" err="1"/>
              <a:t>після</a:t>
            </a:r>
            <a:r>
              <a:rPr lang="ru-RU" sz="1600" dirty="0"/>
              <a:t> </a:t>
            </a:r>
            <a:r>
              <a:rPr lang="ru-RU" sz="1600" dirty="0" err="1"/>
              <a:t>його</a:t>
            </a:r>
            <a:r>
              <a:rPr lang="ru-RU" sz="1600" dirty="0"/>
              <a:t> </a:t>
            </a:r>
            <a:r>
              <a:rPr lang="ru-RU" sz="1600" dirty="0" err="1"/>
              <a:t>народження</a:t>
            </a:r>
            <a:r>
              <a:rPr lang="ru-RU" sz="1600" dirty="0"/>
              <a:t>, </a:t>
            </a:r>
            <a:r>
              <a:rPr lang="ru-RU" sz="1600" dirty="0" err="1"/>
              <a:t>залишивши</a:t>
            </a:r>
            <a:r>
              <a:rPr lang="ru-RU" sz="1600" dirty="0"/>
              <a:t> вдову з </a:t>
            </a:r>
            <a:r>
              <a:rPr lang="ru-RU" sz="1600" dirty="0" err="1"/>
              <a:t>двома</a:t>
            </a:r>
            <a:r>
              <a:rPr lang="ru-RU" sz="1600" dirty="0"/>
              <a:t> </a:t>
            </a:r>
            <a:r>
              <a:rPr lang="ru-RU" sz="1600" dirty="0" err="1"/>
              <a:t>малолітніми</a:t>
            </a:r>
            <a:r>
              <a:rPr lang="ru-RU" sz="1600" dirty="0"/>
              <a:t> </a:t>
            </a:r>
            <a:r>
              <a:rPr lang="ru-RU" sz="1600" dirty="0" err="1"/>
              <a:t>синами</a:t>
            </a:r>
            <a:r>
              <a:rPr lang="ru-RU" sz="1600" dirty="0"/>
              <a:t>. </a:t>
            </a:r>
            <a:r>
              <a:rPr lang="ru-RU" sz="1600" dirty="0" err="1" smtClean="0"/>
              <a:t>Боротьба</a:t>
            </a:r>
            <a:r>
              <a:rPr lang="ru-RU" sz="1600" dirty="0" smtClean="0"/>
              <a:t> </a:t>
            </a:r>
            <a:r>
              <a:rPr lang="ru-RU" sz="1600" dirty="0"/>
              <a:t>за престол </a:t>
            </a:r>
            <a:r>
              <a:rPr lang="ru-RU" sz="1600" dirty="0" err="1"/>
              <a:t>була</a:t>
            </a:r>
            <a:r>
              <a:rPr lang="ru-RU" sz="1600" dirty="0"/>
              <a:t> </a:t>
            </a:r>
            <a:r>
              <a:rPr lang="ru-RU" sz="1600" dirty="0" smtClean="0"/>
              <a:t> </a:t>
            </a:r>
            <a:r>
              <a:rPr lang="ru-RU" sz="1600" dirty="0" err="1"/>
              <a:t>жорстокою</a:t>
            </a:r>
            <a:r>
              <a:rPr lang="ru-RU" sz="1600" dirty="0"/>
              <a:t>, тому </a:t>
            </a:r>
            <a:r>
              <a:rPr lang="ru-RU" sz="1600" dirty="0" err="1" smtClean="0"/>
              <a:t>мати</a:t>
            </a:r>
            <a:r>
              <a:rPr lang="ru-RU" sz="1600" dirty="0" smtClean="0"/>
              <a:t>,</a:t>
            </a:r>
            <a:r>
              <a:rPr lang="ru-RU" sz="1600" dirty="0"/>
              <a:t> </a:t>
            </a:r>
            <a:r>
              <a:rPr lang="ru-RU" sz="1600" dirty="0" err="1" smtClean="0"/>
              <a:t>переїхала</a:t>
            </a:r>
            <a:r>
              <a:rPr lang="ru-RU" sz="1600" dirty="0" smtClean="0"/>
              <a:t> </a:t>
            </a:r>
            <a:r>
              <a:rPr lang="ru-RU" sz="1600" dirty="0"/>
              <a:t>разом з ними до Кракова. </a:t>
            </a:r>
            <a:r>
              <a:rPr lang="ru-RU" sz="1600" dirty="0" err="1"/>
              <a:t>Звідти</a:t>
            </a:r>
            <a:r>
              <a:rPr lang="ru-RU" sz="1600" dirty="0"/>
              <a:t> Данило </a:t>
            </a:r>
            <a:r>
              <a:rPr lang="ru-RU" sz="1600" dirty="0" err="1"/>
              <a:t>подався</a:t>
            </a:r>
            <a:r>
              <a:rPr lang="ru-RU" sz="1600" dirty="0"/>
              <a:t> в </a:t>
            </a:r>
            <a:r>
              <a:rPr lang="ru-RU" sz="1600" dirty="0" err="1"/>
              <a:t>Угорщину</a:t>
            </a:r>
            <a:r>
              <a:rPr lang="ru-RU" sz="1600" dirty="0"/>
              <a:t>, де </a:t>
            </a:r>
            <a:r>
              <a:rPr lang="ru-RU" sz="1600" dirty="0" err="1"/>
              <a:t>виховувався</a:t>
            </a:r>
            <a:r>
              <a:rPr lang="ru-RU" sz="1600" dirty="0"/>
              <a:t> при </a:t>
            </a:r>
            <a:r>
              <a:rPr lang="ru-RU" sz="1600" dirty="0" err="1"/>
              <a:t>королівському</a:t>
            </a:r>
            <a:r>
              <a:rPr lang="ru-RU" sz="1600" dirty="0"/>
              <a:t> </a:t>
            </a:r>
            <a:r>
              <a:rPr lang="ru-RU" sz="1600" dirty="0" err="1"/>
              <a:t>дворі</a:t>
            </a:r>
            <a:r>
              <a:rPr lang="ru-RU" sz="1600" dirty="0"/>
              <a:t> </a:t>
            </a:r>
            <a:r>
              <a:rPr lang="ru-RU" sz="1600" dirty="0" err="1"/>
              <a:t>наступні</a:t>
            </a:r>
            <a:r>
              <a:rPr lang="ru-RU" sz="1600" dirty="0"/>
              <a:t> 6 </a:t>
            </a:r>
            <a:r>
              <a:rPr lang="ru-RU" sz="1600" dirty="0" err="1"/>
              <a:t>років</a:t>
            </a:r>
            <a:r>
              <a:rPr lang="ru-RU" sz="1600" dirty="0"/>
              <a:t>.</a:t>
            </a:r>
            <a:endParaRPr lang="uk-UA" sz="1600" dirty="0"/>
          </a:p>
        </p:txBody>
      </p:sp>
    </p:spTree>
    <p:extLst>
      <p:ext uri="{BB962C8B-B14F-4D97-AF65-F5344CB8AC3E}">
        <p14:creationId xmlns:p14="http://schemas.microsoft.com/office/powerpoint/2010/main" val="35575159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нутый угол 3"/>
          <p:cNvSpPr/>
          <p:nvPr/>
        </p:nvSpPr>
        <p:spPr>
          <a:xfrm>
            <a:off x="4932040" y="1484783"/>
            <a:ext cx="3168352" cy="4193381"/>
          </a:xfrm>
          <a:prstGeom prst="foldedCorner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uk-UA" dirty="0"/>
              <a:t>У 18-річному </a:t>
            </a:r>
            <a:r>
              <a:rPr lang="uk-UA" dirty="0" smtClean="0"/>
              <a:t>Данило зайняв </a:t>
            </a:r>
            <a:r>
              <a:rPr lang="uk-UA" dirty="0"/>
              <a:t>князівський престол у Володимирі. </a:t>
            </a:r>
            <a:r>
              <a:rPr lang="uk-UA" dirty="0" smtClean="0"/>
              <a:t>Мав </a:t>
            </a:r>
            <a:r>
              <a:rPr lang="uk-UA" dirty="0"/>
              <a:t>на меті об’єднання Галицько-Волинського </a:t>
            </a:r>
            <a:r>
              <a:rPr lang="uk-UA" dirty="0" smtClean="0"/>
              <a:t>князівства. Через </a:t>
            </a:r>
            <a:r>
              <a:rPr lang="uk-UA" dirty="0"/>
              <a:t>внутрішні протиріччя між князями йому вдалось здійснити це лише у 1238 р., коли він </a:t>
            </a:r>
            <a:r>
              <a:rPr lang="uk-UA" dirty="0" smtClean="0"/>
              <a:t>захопив Галич. Столицею обрав </a:t>
            </a:r>
            <a:r>
              <a:rPr lang="uk-UA" dirty="0"/>
              <a:t>місто </a:t>
            </a:r>
            <a:r>
              <a:rPr lang="uk-UA" dirty="0" err="1"/>
              <a:t>Холм</a:t>
            </a:r>
            <a:r>
              <a:rPr lang="uk-UA" dirty="0"/>
              <a:t>, де було менше </a:t>
            </a:r>
            <a:r>
              <a:rPr lang="uk-UA" dirty="0" err="1"/>
              <a:t>боярів</a:t>
            </a:r>
            <a:r>
              <a:rPr lang="uk-UA" dirty="0"/>
              <a:t> та, відповідно, менше сварок між ними.</a:t>
            </a:r>
          </a:p>
        </p:txBody>
      </p:sp>
      <p:sp>
        <p:nvSpPr>
          <p:cNvPr id="5" name="Полилиния 4"/>
          <p:cNvSpPr/>
          <p:nvPr/>
        </p:nvSpPr>
        <p:spPr>
          <a:xfrm>
            <a:off x="872836" y="1157668"/>
            <a:ext cx="7077812" cy="1017496"/>
          </a:xfrm>
          <a:custGeom>
            <a:avLst/>
            <a:gdLst>
              <a:gd name="connsiteX0" fmla="*/ 4059382 w 7077812"/>
              <a:gd name="connsiteY0" fmla="*/ 200077 h 1017496"/>
              <a:gd name="connsiteX1" fmla="*/ 7051964 w 7077812"/>
              <a:gd name="connsiteY1" fmla="*/ 200077 h 1017496"/>
              <a:gd name="connsiteX2" fmla="*/ 5223164 w 7077812"/>
              <a:gd name="connsiteY2" fmla="*/ 6114 h 1017496"/>
              <a:gd name="connsiteX3" fmla="*/ 471055 w 7077812"/>
              <a:gd name="connsiteY3" fmla="*/ 463314 h 1017496"/>
              <a:gd name="connsiteX4" fmla="*/ 471055 w 7077812"/>
              <a:gd name="connsiteY4" fmla="*/ 463314 h 1017496"/>
              <a:gd name="connsiteX5" fmla="*/ 720437 w 7077812"/>
              <a:gd name="connsiteY5" fmla="*/ 463314 h 1017496"/>
              <a:gd name="connsiteX6" fmla="*/ 0 w 7077812"/>
              <a:gd name="connsiteY6" fmla="*/ 1017496 h 1017496"/>
              <a:gd name="connsiteX7" fmla="*/ 0 w 7077812"/>
              <a:gd name="connsiteY7" fmla="*/ 1017496 h 1017496"/>
              <a:gd name="connsiteX8" fmla="*/ 1662546 w 7077812"/>
              <a:gd name="connsiteY8" fmla="*/ 546441 h 1017496"/>
              <a:gd name="connsiteX9" fmla="*/ 4142509 w 7077812"/>
              <a:gd name="connsiteY9" fmla="*/ 213932 h 1017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077812" h="1017496">
                <a:moveTo>
                  <a:pt x="4059382" y="200077"/>
                </a:moveTo>
                <a:cubicBezTo>
                  <a:pt x="5458691" y="216240"/>
                  <a:pt x="6858000" y="232404"/>
                  <a:pt x="7051964" y="200077"/>
                </a:cubicBezTo>
                <a:cubicBezTo>
                  <a:pt x="7245928" y="167750"/>
                  <a:pt x="6319982" y="-37759"/>
                  <a:pt x="5223164" y="6114"/>
                </a:cubicBezTo>
                <a:cubicBezTo>
                  <a:pt x="4126346" y="49987"/>
                  <a:pt x="471055" y="463314"/>
                  <a:pt x="471055" y="463314"/>
                </a:cubicBezTo>
                <a:lnTo>
                  <a:pt x="471055" y="463314"/>
                </a:lnTo>
                <a:cubicBezTo>
                  <a:pt x="512619" y="463314"/>
                  <a:pt x="798946" y="370950"/>
                  <a:pt x="720437" y="463314"/>
                </a:cubicBezTo>
                <a:cubicBezTo>
                  <a:pt x="641928" y="555678"/>
                  <a:pt x="0" y="1017496"/>
                  <a:pt x="0" y="1017496"/>
                </a:cubicBezTo>
                <a:lnTo>
                  <a:pt x="0" y="1017496"/>
                </a:lnTo>
                <a:cubicBezTo>
                  <a:pt x="277091" y="938987"/>
                  <a:pt x="972128" y="680368"/>
                  <a:pt x="1662546" y="546441"/>
                </a:cubicBezTo>
                <a:cubicBezTo>
                  <a:pt x="2352964" y="412514"/>
                  <a:pt x="3247736" y="313223"/>
                  <a:pt x="4142509" y="213932"/>
                </a:cubicBezTo>
              </a:path>
            </a:pathLst>
          </a:custGeom>
          <a:ln w="57150">
            <a:solidFill>
              <a:schemeClr val="tx1">
                <a:lumMod val="95000"/>
                <a:lumOff val="5000"/>
                <a:alpha val="50000"/>
              </a:schemeClr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uk-UA"/>
          </a:p>
        </p:txBody>
      </p:sp>
      <p:pic>
        <p:nvPicPr>
          <p:cNvPr id="3074" name="Picture 2" descr="Image result for холм і данило галиць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" y="2355228"/>
            <a:ext cx="3967684" cy="33229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noFill/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6962894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1340768"/>
            <a:ext cx="7488832" cy="3816424"/>
          </a:xfrm>
          <a:prstGeom prst="pentagon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just"/>
            <a:r>
              <a:rPr lang="ru-RU" i="0" dirty="0">
                <a:solidFill>
                  <a:schemeClr val="tx1"/>
                </a:solidFill>
              </a:rPr>
              <a:t>В 19 </a:t>
            </a:r>
            <a:r>
              <a:rPr lang="ru-RU" i="0" dirty="0" err="1">
                <a:solidFill>
                  <a:schemeClr val="tx1"/>
                </a:solidFill>
              </a:rPr>
              <a:t>років</a:t>
            </a:r>
            <a:r>
              <a:rPr lang="ru-RU" i="0" dirty="0">
                <a:solidFill>
                  <a:schemeClr val="tx1"/>
                </a:solidFill>
              </a:rPr>
              <a:t> (1223) </a:t>
            </a:r>
            <a:r>
              <a:rPr lang="ru-RU" i="0" dirty="0" smtClean="0">
                <a:solidFill>
                  <a:schemeClr val="tx1"/>
                </a:solidFill>
              </a:rPr>
              <a:t>– </a:t>
            </a:r>
            <a:r>
              <a:rPr lang="ru-RU" i="0" dirty="0" err="1" smtClean="0">
                <a:solidFill>
                  <a:schemeClr val="tx1"/>
                </a:solidFill>
              </a:rPr>
              <a:t>був</a:t>
            </a:r>
            <a:r>
              <a:rPr lang="ru-RU" i="0" dirty="0" smtClean="0">
                <a:solidFill>
                  <a:schemeClr val="tx1"/>
                </a:solidFill>
              </a:rPr>
              <a:t> одним </a:t>
            </a:r>
            <a:r>
              <a:rPr lang="ru-RU" i="0" dirty="0">
                <a:solidFill>
                  <a:schemeClr val="tx1"/>
                </a:solidFill>
              </a:rPr>
              <a:t>з </a:t>
            </a:r>
            <a:r>
              <a:rPr lang="ru-RU" i="0" dirty="0" err="1">
                <a:solidFill>
                  <a:schemeClr val="tx1"/>
                </a:solidFill>
              </a:rPr>
              <a:t>ініціаторів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>
                <a:solidFill>
                  <a:schemeClr val="tx1"/>
                </a:solidFill>
              </a:rPr>
              <a:t>битви</a:t>
            </a:r>
            <a:r>
              <a:rPr lang="ru-RU" i="0" dirty="0">
                <a:solidFill>
                  <a:schemeClr val="tx1"/>
                </a:solidFill>
              </a:rPr>
              <a:t> на </a:t>
            </a:r>
            <a:r>
              <a:rPr lang="ru-RU" i="0" dirty="0" err="1">
                <a:solidFill>
                  <a:schemeClr val="tx1"/>
                </a:solidFill>
              </a:rPr>
              <a:t>Калці</a:t>
            </a:r>
            <a:r>
              <a:rPr lang="ru-RU" i="0" dirty="0">
                <a:solidFill>
                  <a:schemeClr val="tx1"/>
                </a:solidFill>
              </a:rPr>
              <a:t> з монголо-татарами, </a:t>
            </a:r>
            <a:r>
              <a:rPr lang="ru-RU" i="0" dirty="0" err="1">
                <a:solidFill>
                  <a:schemeClr val="tx1"/>
                </a:solidFill>
              </a:rPr>
              <a:t>який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>
                <a:solidFill>
                  <a:schemeClr val="tx1"/>
                </a:solidFill>
              </a:rPr>
              <a:t>вважав</a:t>
            </a:r>
            <a:r>
              <a:rPr lang="ru-RU" i="0" dirty="0">
                <a:solidFill>
                  <a:schemeClr val="tx1"/>
                </a:solidFill>
              </a:rPr>
              <a:t>, </a:t>
            </a:r>
            <a:r>
              <a:rPr lang="ru-RU" i="0" dirty="0" err="1">
                <a:solidFill>
                  <a:schemeClr val="tx1"/>
                </a:solidFill>
              </a:rPr>
              <a:t>що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>
                <a:solidFill>
                  <a:schemeClr val="tx1"/>
                </a:solidFill>
              </a:rPr>
              <a:t>захищати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>
                <a:solidFill>
                  <a:schemeClr val="tx1"/>
                </a:solidFill>
              </a:rPr>
              <a:t>Батьківщину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>
                <a:solidFill>
                  <a:schemeClr val="tx1"/>
                </a:solidFill>
              </a:rPr>
              <a:t>потрібно</a:t>
            </a:r>
            <a:r>
              <a:rPr lang="ru-RU" i="0" dirty="0">
                <a:solidFill>
                  <a:schemeClr val="tx1"/>
                </a:solidFill>
              </a:rPr>
              <a:t> на далеких </a:t>
            </a:r>
            <a:r>
              <a:rPr lang="ru-RU" i="0" dirty="0" err="1">
                <a:solidFill>
                  <a:schemeClr val="tx1"/>
                </a:solidFill>
              </a:rPr>
              <a:t>підступах</a:t>
            </a:r>
            <a:r>
              <a:rPr lang="ru-RU" i="0" dirty="0">
                <a:solidFill>
                  <a:schemeClr val="tx1"/>
                </a:solidFill>
              </a:rPr>
              <a:t>, а не </a:t>
            </a:r>
            <a:r>
              <a:rPr lang="ru-RU" i="0" dirty="0" err="1">
                <a:solidFill>
                  <a:schemeClr val="tx1"/>
                </a:solidFill>
              </a:rPr>
              <a:t>тільки</a:t>
            </a:r>
            <a:r>
              <a:rPr lang="ru-RU" i="0" dirty="0">
                <a:solidFill>
                  <a:schemeClr val="tx1"/>
                </a:solidFill>
              </a:rPr>
              <a:t> на </a:t>
            </a:r>
            <a:r>
              <a:rPr lang="ru-RU" i="0" dirty="0" err="1">
                <a:solidFill>
                  <a:schemeClr val="tx1"/>
                </a:solidFill>
              </a:rPr>
              <a:t>власній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>
                <a:solidFill>
                  <a:schemeClr val="tx1"/>
                </a:solidFill>
              </a:rPr>
              <a:t>землі</a:t>
            </a:r>
            <a:r>
              <a:rPr lang="ru-RU" i="0" dirty="0">
                <a:solidFill>
                  <a:schemeClr val="tx1"/>
                </a:solidFill>
              </a:rPr>
              <a:t>. На жаль, князя Данила </a:t>
            </a:r>
            <a:r>
              <a:rPr lang="ru-RU" i="0" dirty="0" err="1">
                <a:solidFill>
                  <a:schemeClr val="tx1"/>
                </a:solidFill>
              </a:rPr>
              <a:t>підтримали</a:t>
            </a:r>
            <a:r>
              <a:rPr lang="ru-RU" i="0" dirty="0">
                <a:solidFill>
                  <a:schemeClr val="tx1"/>
                </a:solidFill>
              </a:rPr>
              <a:t> не </a:t>
            </a:r>
            <a:r>
              <a:rPr lang="ru-RU" i="0" dirty="0" err="1">
                <a:solidFill>
                  <a:schemeClr val="tx1"/>
                </a:solidFill>
              </a:rPr>
              <a:t>всі</a:t>
            </a:r>
            <a:r>
              <a:rPr lang="ru-RU" i="0" dirty="0">
                <a:solidFill>
                  <a:schemeClr val="tx1"/>
                </a:solidFill>
              </a:rPr>
              <a:t>, і битва на </a:t>
            </a:r>
            <a:r>
              <a:rPr lang="ru-RU" i="0" dirty="0" err="1">
                <a:solidFill>
                  <a:schemeClr val="tx1"/>
                </a:solidFill>
              </a:rPr>
              <a:t>Калці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>
                <a:solidFill>
                  <a:schemeClr val="tx1"/>
                </a:solidFill>
              </a:rPr>
              <a:t>була</a:t>
            </a:r>
            <a:r>
              <a:rPr lang="ru-RU" i="0" dirty="0">
                <a:solidFill>
                  <a:schemeClr val="tx1"/>
                </a:solidFill>
              </a:rPr>
              <a:t> </a:t>
            </a:r>
            <a:r>
              <a:rPr lang="ru-RU" i="0" dirty="0" err="1" smtClean="0">
                <a:solidFill>
                  <a:schemeClr val="tx1"/>
                </a:solidFill>
              </a:rPr>
              <a:t>програна</a:t>
            </a:r>
            <a:endParaRPr lang="uk-UA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07613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419872" y="548680"/>
            <a:ext cx="4968552" cy="5328592"/>
          </a:xfrm>
          <a:prstGeom prst="snip2DiagRect">
            <a:avLst>
              <a:gd name="adj1" fmla="val 25096"/>
              <a:gd name="adj2" fmla="val 16384"/>
            </a:avLst>
          </a:prstGeom>
          <a:solidFill>
            <a:schemeClr val="accent1">
              <a:lumMod val="20000"/>
              <a:lumOff val="80000"/>
            </a:schemeClr>
          </a:solidFill>
          <a:ln w="57150">
            <a:prstDash val="lgDashDotDot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just"/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1245 </a:t>
            </a:r>
            <a:r>
              <a:rPr lang="uk-UA" sz="72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році відбулася битва на річці 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Сан. </a:t>
            </a:r>
            <a:r>
              <a:rPr lang="uk-UA" sz="72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Князі Данило і Василько Романовичі протистояли польсько-угорській армії, 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князя Ростислава. </a:t>
            </a:r>
            <a:r>
              <a:rPr lang="uk-UA" sz="72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Один з ворожих полків очолював 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угорський воєвода </a:t>
            </a:r>
            <a:r>
              <a:rPr lang="uk-UA" sz="7200" i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Фірлей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uk-UA" sz="72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який хвалився перед військом, кажучи, що русичі ніколи не витримують довгого бою. Але 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він був </a:t>
            </a:r>
            <a:r>
              <a:rPr lang="uk-UA" sz="72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покараний галицькими воїнами. 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Поразка </a:t>
            </a:r>
            <a:r>
              <a:rPr lang="uk-UA" sz="72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іноземних армій було повною: 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воєвода </a:t>
            </a:r>
            <a:r>
              <a:rPr lang="uk-UA" sz="72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Фірлей</a:t>
            </a:r>
            <a:r>
              <a:rPr lang="uk-UA" sz="72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потрапив у полон і був там </a:t>
            </a:r>
            <a:r>
              <a:rPr lang="uk-UA" sz="72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страчений</a:t>
            </a:r>
            <a:r>
              <a:rPr lang="uk-UA" sz="80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2050" name="Picture 2" descr="http://lviv1256.com/wp-content/uploads/2017/09/ilc1xTRAfJc-702x459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1848"/>
          <a:stretch/>
        </p:blipFill>
        <p:spPr bwMode="auto">
          <a:xfrm>
            <a:off x="899592" y="1228474"/>
            <a:ext cx="1882436" cy="43719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4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99592" y="1196752"/>
            <a:ext cx="3168352" cy="3744416"/>
          </a:xfrm>
          <a:prstGeom prst="flowChartInternalStorage">
            <a:avLst/>
          </a:prstGeom>
          <a:solidFill>
            <a:schemeClr val="bg1">
              <a:lumMod val="95000"/>
            </a:schemeClr>
          </a:solidFill>
          <a:ln w="38100">
            <a:solidFill>
              <a:srgbClr val="002060"/>
            </a:solidFill>
            <a:prstDash val="sysDot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algn="just"/>
            <a:r>
              <a:rPr lang="uk-UA" b="1" i="0" dirty="0">
                <a:solidFill>
                  <a:schemeClr val="tx1"/>
                </a:solidFill>
              </a:rPr>
              <a:t>Він був єдиним серед українських князів періоду феодальної роздробленості,</a:t>
            </a:r>
            <a:r>
              <a:rPr lang="uk-UA" i="0" dirty="0">
                <a:solidFill>
                  <a:schemeClr val="tx1"/>
                </a:solidFill>
              </a:rPr>
              <a:t> хто зумів об'єднати під своєю владою більшість етнічних українських земель. При ньому міжусобиці в наших землях практично закінчилися, а напади поляків, угорців, литовців і половців поступово відійшли в минуле.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1026" name="Picture 2" descr="Image result for данило галиць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85917"/>
            <a:ext cx="3226668" cy="4642817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4963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63888" y="3266357"/>
            <a:ext cx="4752528" cy="2520280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 w="57150">
            <a:solidFill>
              <a:schemeClr val="accent3">
                <a:lumMod val="75000"/>
              </a:schemeClr>
            </a:solidFill>
            <a:headEnd type="triangle" w="med" len="med"/>
            <a:tailEnd type="triangl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base"/>
            <a:r>
              <a:rPr lang="ru-RU" sz="1600" i="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Урочиста</a:t>
            </a:r>
            <a:r>
              <a:rPr lang="ru-RU" sz="1600" i="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коронація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нового монарха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Європи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відбувалася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дорогочинському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храмі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Пресвятої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Богородиці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Данилові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на той час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було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52 роки, а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держава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була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найбільшою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тогочасній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Європі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простягалася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Бугу аж до самого </a:t>
            </a:r>
            <a:r>
              <a:rPr lang="ru-RU" sz="1600" i="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Дніпра</a:t>
            </a:r>
            <a:r>
              <a:rPr lang="ru-RU" sz="1600" i="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uk-UA" sz="1200" dirty="0"/>
          </a:p>
        </p:txBody>
      </p:sp>
      <p:pic>
        <p:nvPicPr>
          <p:cNvPr id="3074" name="Picture 2" descr="Image result for коронація данило коронаці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204664"/>
            <a:ext cx="4953000" cy="29337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4963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47664" y="980728"/>
            <a:ext cx="6480720" cy="792088"/>
          </a:xfrm>
          <a:prstGeom prst="snip2DiagRect">
            <a:avLst/>
          </a:prstGeom>
          <a:ln w="57150">
            <a:solidFill>
              <a:srgbClr val="00206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uk-UA" dirty="0"/>
              <a:t>Вшанування </a:t>
            </a:r>
            <a:r>
              <a:rPr lang="uk-UA" dirty="0" smtClean="0"/>
              <a:t>пам'яті</a:t>
            </a:r>
            <a:endParaRPr lang="uk-UA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115616" y="1844824"/>
            <a:ext cx="482453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ru-RU" dirty="0"/>
              <a:t>У </a:t>
            </a:r>
            <a:r>
              <a:rPr lang="ru-RU" dirty="0" err="1"/>
              <a:t>Львові</a:t>
            </a:r>
            <a:r>
              <a:rPr lang="ru-RU" dirty="0"/>
              <a:t>, </a:t>
            </a:r>
            <a:r>
              <a:rPr lang="ru-RU" dirty="0" err="1"/>
              <a:t>Галичі</a:t>
            </a:r>
            <a:r>
              <a:rPr lang="ru-RU" dirty="0"/>
              <a:t>, </a:t>
            </a:r>
            <a:r>
              <a:rPr lang="ru-RU" dirty="0" err="1" smtClean="0"/>
              <a:t>Тернополі</a:t>
            </a:r>
            <a:r>
              <a:rPr lang="ru-RU" dirty="0"/>
              <a:t> </a:t>
            </a:r>
            <a:r>
              <a:rPr lang="ru-RU" dirty="0" smtClean="0"/>
              <a:t>та</a:t>
            </a:r>
            <a:r>
              <a:rPr lang="ru-RU" dirty="0"/>
              <a:t> </a:t>
            </a:r>
            <a:r>
              <a:rPr lang="ru-RU" dirty="0" err="1" smtClean="0"/>
              <a:t>Володимирі-Волинському</a:t>
            </a:r>
            <a:r>
              <a:rPr lang="ru-RU" dirty="0"/>
              <a:t> </a:t>
            </a:r>
            <a:r>
              <a:rPr lang="ru-RU" dirty="0" smtClean="0"/>
              <a:t>Данилу </a:t>
            </a:r>
            <a:r>
              <a:rPr lang="ru-RU" dirty="0" err="1"/>
              <a:t>Галицькому</a:t>
            </a:r>
            <a:r>
              <a:rPr lang="ru-RU" dirty="0"/>
              <a:t> </a:t>
            </a:r>
            <a:r>
              <a:rPr lang="ru-RU" dirty="0" err="1"/>
              <a:t>встановлено</a:t>
            </a:r>
            <a:r>
              <a:rPr lang="ru-RU" dirty="0"/>
              <a:t> </a:t>
            </a:r>
            <a:r>
              <a:rPr lang="ru-RU" dirty="0" err="1"/>
              <a:t>пам'ятники</a:t>
            </a:r>
            <a:r>
              <a:rPr lang="ru-RU" dirty="0" smtClean="0"/>
              <a:t>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uk-UA" dirty="0"/>
          </a:p>
        </p:txBody>
      </p:sp>
      <p:pic>
        <p:nvPicPr>
          <p:cNvPr id="4098" name="Picture 2" descr="Image result for данило галицький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0057" y="3664674"/>
            <a:ext cx="4241755" cy="3183129"/>
          </a:xfrm>
          <a:prstGeom prst="rect">
            <a:avLst/>
          </a:prstGeom>
          <a:ln w="228600" cap="sq" cmpd="thickThin">
            <a:solidFill>
              <a:srgbClr val="00206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-29553" y="3212976"/>
            <a:ext cx="4572000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6 </a:t>
            </a:r>
            <a:r>
              <a:rPr lang="ru-RU" dirty="0" smtClean="0"/>
              <a:t>лютого</a:t>
            </a:r>
            <a:r>
              <a:rPr lang="ru-RU" dirty="0"/>
              <a:t> </a:t>
            </a:r>
            <a:r>
              <a:rPr lang="ru-RU" dirty="0" smtClean="0"/>
              <a:t>2012 року </a:t>
            </a:r>
            <a:r>
              <a:rPr lang="ru-RU" dirty="0" err="1" smtClean="0"/>
              <a:t>змінили</a:t>
            </a:r>
            <a:r>
              <a:rPr lang="ru-RU" dirty="0" smtClean="0"/>
              <a:t> </a:t>
            </a:r>
            <a:r>
              <a:rPr lang="ru-RU" dirty="0" err="1" smtClean="0"/>
              <a:t>назву</a:t>
            </a:r>
            <a:r>
              <a:rPr lang="ru-RU" dirty="0" smtClean="0"/>
              <a:t> «</a:t>
            </a:r>
            <a:r>
              <a:rPr lang="ru-RU" dirty="0" err="1"/>
              <a:t>Міжнародний</a:t>
            </a:r>
            <a:r>
              <a:rPr lang="ru-RU" dirty="0"/>
              <a:t> </a:t>
            </a:r>
            <a:r>
              <a:rPr lang="ru-RU" dirty="0" err="1"/>
              <a:t>аеропорт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Львів</a:t>
            </a:r>
            <a:r>
              <a:rPr lang="ru-RU" dirty="0" smtClean="0"/>
              <a:t>» </a:t>
            </a:r>
            <a:r>
              <a:rPr lang="ru-RU" dirty="0"/>
              <a:t>на «</a:t>
            </a:r>
            <a:r>
              <a:rPr lang="ru-RU" dirty="0" err="1"/>
              <a:t>Міжнародний</a:t>
            </a:r>
            <a:r>
              <a:rPr lang="ru-RU" dirty="0"/>
              <a:t> </a:t>
            </a:r>
            <a:r>
              <a:rPr lang="ru-RU" dirty="0" err="1"/>
              <a:t>аеропорт</a:t>
            </a:r>
            <a:r>
              <a:rPr lang="ru-RU" dirty="0"/>
              <a:t> </a:t>
            </a:r>
            <a:r>
              <a:rPr lang="ru-RU" dirty="0" smtClean="0"/>
              <a:t>«</a:t>
            </a:r>
            <a:r>
              <a:rPr lang="ru-RU" dirty="0" err="1" smtClean="0"/>
              <a:t>Львів</a:t>
            </a:r>
            <a:r>
              <a:rPr lang="ru-RU" dirty="0" smtClean="0"/>
              <a:t>» </a:t>
            </a:r>
            <a:r>
              <a:rPr lang="ru-RU" dirty="0" err="1"/>
              <a:t>імені</a:t>
            </a:r>
            <a:r>
              <a:rPr lang="ru-RU" dirty="0"/>
              <a:t> Данила </a:t>
            </a:r>
            <a:r>
              <a:rPr lang="ru-RU" dirty="0" err="1"/>
              <a:t>Галицького</a:t>
            </a:r>
            <a:r>
              <a:rPr lang="ru-RU" dirty="0"/>
              <a:t>»</a:t>
            </a:r>
            <a:endParaRPr lang="uk-UA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0" y="4544253"/>
            <a:ext cx="4572000" cy="64633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ru-RU" dirty="0"/>
              <a:t>«</a:t>
            </a:r>
            <a:r>
              <a:rPr lang="ru-RU" dirty="0" err="1"/>
              <a:t>Міжнародне</a:t>
            </a:r>
            <a:r>
              <a:rPr lang="ru-RU" dirty="0"/>
              <a:t> </a:t>
            </a:r>
            <a:r>
              <a:rPr lang="ru-RU" dirty="0" err="1"/>
              <a:t>спортивне</a:t>
            </a:r>
            <a:r>
              <a:rPr lang="ru-RU" dirty="0"/>
              <a:t> </a:t>
            </a:r>
            <a:r>
              <a:rPr lang="ru-RU" dirty="0" err="1"/>
              <a:t>товариство</a:t>
            </a:r>
            <a:r>
              <a:rPr lang="ru-RU" dirty="0"/>
              <a:t> Короля Данила»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87649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63688" y="836712"/>
            <a:ext cx="5792688" cy="733792"/>
          </a:xfrm>
        </p:spPr>
        <p:txBody>
          <a:bodyPr>
            <a:normAutofit/>
          </a:bodyPr>
          <a:lstStyle/>
          <a:p>
            <a:r>
              <a:rPr lang="uk-UA" sz="2800" i="1" u="sng" dirty="0" smtClean="0"/>
              <a:t>Факти</a:t>
            </a:r>
            <a:endParaRPr lang="uk-UA" sz="2800" i="1" u="sng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71600" y="1556792"/>
            <a:ext cx="7128792" cy="4104456"/>
          </a:xfrm>
        </p:spPr>
        <p:txBody>
          <a:bodyPr>
            <a:noAutofit/>
          </a:bodyPr>
          <a:lstStyle/>
          <a:p>
            <a:pPr marL="342900" indent="-342900" algn="just">
              <a:buFont typeface="Wingdings" pitchFamily="2" charset="2"/>
              <a:buChar char="ü"/>
            </a:pPr>
            <a:r>
              <a:rPr lang="ru-RU" sz="1600" i="0" dirty="0" err="1">
                <a:solidFill>
                  <a:schemeClr val="tx1"/>
                </a:solidFill>
              </a:rPr>
              <a:t>Він</a:t>
            </a:r>
            <a:r>
              <a:rPr lang="ru-RU" sz="1600" i="0" dirty="0">
                <a:solidFill>
                  <a:schemeClr val="tx1"/>
                </a:solidFill>
              </a:rPr>
              <a:t> став першим та </a:t>
            </a:r>
            <a:r>
              <a:rPr lang="ru-RU" sz="1600" i="0" dirty="0" err="1">
                <a:solidFill>
                  <a:schemeClr val="tx1"/>
                </a:solidFill>
              </a:rPr>
              <a:t>єдиним</a:t>
            </a:r>
            <a:r>
              <a:rPr lang="ru-RU" sz="1600" i="0" dirty="0">
                <a:solidFill>
                  <a:schemeClr val="tx1"/>
                </a:solidFill>
              </a:rPr>
              <a:t> королем в </a:t>
            </a:r>
            <a:r>
              <a:rPr lang="ru-RU" sz="1600" i="0" dirty="0" err="1">
                <a:solidFill>
                  <a:schemeClr val="tx1"/>
                </a:solidFill>
              </a:rPr>
              <a:t>історії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України</a:t>
            </a:r>
            <a:r>
              <a:rPr lang="ru-RU" sz="1600" i="0" dirty="0" smtClean="0">
                <a:solidFill>
                  <a:schemeClr val="tx1"/>
                </a:solidFill>
              </a:rPr>
              <a:t>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i="0" dirty="0" smtClean="0">
                <a:solidFill>
                  <a:schemeClr val="tx1"/>
                </a:solidFill>
              </a:rPr>
              <a:t>Одним </a:t>
            </a:r>
            <a:r>
              <a:rPr lang="ru-RU" sz="1600" i="0" dirty="0" err="1">
                <a:solidFill>
                  <a:schemeClr val="tx1"/>
                </a:solidFill>
              </a:rPr>
              <a:t>із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його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предків</a:t>
            </a:r>
            <a:r>
              <a:rPr lang="ru-RU" sz="1600" i="0" dirty="0">
                <a:solidFill>
                  <a:schemeClr val="tx1"/>
                </a:solidFill>
              </a:rPr>
              <a:t> по </a:t>
            </a:r>
            <a:r>
              <a:rPr lang="ru-RU" sz="1600" i="0" dirty="0" err="1">
                <a:solidFill>
                  <a:schemeClr val="tx1"/>
                </a:solidFill>
              </a:rPr>
              <a:t>лінії</a:t>
            </a:r>
            <a:r>
              <a:rPr lang="ru-RU" sz="1600" i="0" dirty="0">
                <a:solidFill>
                  <a:schemeClr val="tx1"/>
                </a:solidFill>
              </a:rPr>
              <a:t> батька </a:t>
            </a:r>
            <a:r>
              <a:rPr lang="ru-RU" sz="1600" i="0" dirty="0" err="1">
                <a:solidFill>
                  <a:schemeClr val="tx1"/>
                </a:solidFill>
              </a:rPr>
              <a:t>був</a:t>
            </a:r>
            <a:r>
              <a:rPr lang="ru-RU" sz="1600" i="0" dirty="0">
                <a:solidFill>
                  <a:schemeClr val="tx1"/>
                </a:solidFill>
              </a:rPr>
              <a:t> сам </a:t>
            </a:r>
            <a:r>
              <a:rPr lang="ru-RU" sz="1600" i="0" dirty="0" err="1">
                <a:solidFill>
                  <a:schemeClr val="tx1"/>
                </a:solidFill>
              </a:rPr>
              <a:t>Володимир</a:t>
            </a:r>
            <a:r>
              <a:rPr lang="ru-RU" sz="1600" i="0" dirty="0">
                <a:solidFill>
                  <a:schemeClr val="tx1"/>
                </a:solidFill>
              </a:rPr>
              <a:t> Мономах. </a:t>
            </a:r>
            <a:r>
              <a:rPr lang="ru-RU" sz="1600" i="0" dirty="0" err="1">
                <a:solidFill>
                  <a:schemeClr val="tx1"/>
                </a:solidFill>
              </a:rPr>
              <a:t>Серед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родичів</a:t>
            </a:r>
            <a:r>
              <a:rPr lang="ru-RU" sz="1600" i="0" dirty="0">
                <a:solidFill>
                  <a:schemeClr val="tx1"/>
                </a:solidFill>
              </a:rPr>
              <a:t> з боку </a:t>
            </a:r>
            <a:r>
              <a:rPr lang="ru-RU" sz="1600" i="0" dirty="0" err="1">
                <a:solidFill>
                  <a:schemeClr val="tx1"/>
                </a:solidFill>
              </a:rPr>
              <a:t>матері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smtClean="0">
                <a:solidFill>
                  <a:schemeClr val="tx1"/>
                </a:solidFill>
              </a:rPr>
              <a:t>- </a:t>
            </a:r>
            <a:r>
              <a:rPr lang="ru-RU" sz="1600" i="0" dirty="0" err="1" smtClean="0">
                <a:solidFill>
                  <a:schemeClr val="tx1"/>
                </a:solidFill>
              </a:rPr>
              <a:t>імператор</a:t>
            </a:r>
            <a:r>
              <a:rPr lang="ru-RU" sz="1600" i="0" dirty="0" smtClean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Візантії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 smtClean="0">
                <a:solidFill>
                  <a:schemeClr val="tx1"/>
                </a:solidFill>
              </a:rPr>
              <a:t>Ісаак</a:t>
            </a:r>
            <a:r>
              <a:rPr lang="ru-RU" sz="1600" i="0" dirty="0" smtClean="0">
                <a:solidFill>
                  <a:schemeClr val="tx1"/>
                </a:solidFill>
              </a:rPr>
              <a:t> </a:t>
            </a:r>
            <a:r>
              <a:rPr lang="ru-RU" sz="1600" i="0" dirty="0">
                <a:solidFill>
                  <a:schemeClr val="tx1"/>
                </a:solidFill>
              </a:rPr>
              <a:t>ІІ </a:t>
            </a:r>
            <a:r>
              <a:rPr lang="ru-RU" sz="1600" i="0" dirty="0" smtClean="0">
                <a:solidFill>
                  <a:schemeClr val="tx1"/>
                </a:solidFill>
              </a:rPr>
              <a:t>Ангел.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i="0" dirty="0">
                <a:solidFill>
                  <a:schemeClr val="tx1"/>
                </a:solidFill>
              </a:rPr>
              <a:t>У 1229 року </a:t>
            </a:r>
            <a:r>
              <a:rPr lang="ru-RU" sz="1600" i="0" dirty="0" err="1">
                <a:solidFill>
                  <a:schemeClr val="tx1"/>
                </a:solidFill>
              </a:rPr>
              <a:t>під</a:t>
            </a:r>
            <a:r>
              <a:rPr lang="ru-RU" sz="1600" i="0" dirty="0">
                <a:solidFill>
                  <a:schemeClr val="tx1"/>
                </a:solidFill>
              </a:rPr>
              <a:t> час облоги </a:t>
            </a:r>
            <a:r>
              <a:rPr lang="ru-RU" sz="1600" i="0" dirty="0" err="1">
                <a:solidFill>
                  <a:schemeClr val="tx1"/>
                </a:solidFill>
              </a:rPr>
              <a:t>польського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міста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Каліш</a:t>
            </a:r>
            <a:r>
              <a:rPr lang="ru-RU" sz="1600" i="0" dirty="0">
                <a:solidFill>
                  <a:schemeClr val="tx1"/>
                </a:solidFill>
              </a:rPr>
              <a:t> князь </a:t>
            </a:r>
            <a:r>
              <a:rPr lang="ru-RU" sz="1600" i="0" dirty="0" err="1" smtClean="0">
                <a:solidFill>
                  <a:schemeClr val="tx1"/>
                </a:solidFill>
              </a:rPr>
              <a:t>особисто</a:t>
            </a:r>
            <a:r>
              <a:rPr lang="ru-RU" sz="1600" i="0" dirty="0" smtClean="0">
                <a:solidFill>
                  <a:schemeClr val="tx1"/>
                </a:solidFill>
              </a:rPr>
              <a:t> </a:t>
            </a:r>
            <a:r>
              <a:rPr lang="ru-RU" sz="1600" i="0" dirty="0">
                <a:solidFill>
                  <a:schemeClr val="tx1"/>
                </a:solidFill>
              </a:rPr>
              <a:t>проник за </a:t>
            </a:r>
            <a:r>
              <a:rPr lang="ru-RU" sz="1600" i="0" dirty="0" err="1">
                <a:solidFill>
                  <a:schemeClr val="tx1"/>
                </a:solidFill>
              </a:rPr>
              <a:t>міські</a:t>
            </a:r>
            <a:r>
              <a:rPr lang="ru-RU" sz="1600" i="0" dirty="0">
                <a:solidFill>
                  <a:schemeClr val="tx1"/>
                </a:solidFill>
              </a:rPr>
              <a:t> </a:t>
            </a:r>
            <a:r>
              <a:rPr lang="ru-RU" sz="1600" i="0" dirty="0" err="1">
                <a:solidFill>
                  <a:schemeClr val="tx1"/>
                </a:solidFill>
              </a:rPr>
              <a:t>стіни</a:t>
            </a:r>
            <a:r>
              <a:rPr lang="ru-RU" sz="1600" i="0" dirty="0">
                <a:solidFill>
                  <a:schemeClr val="tx1"/>
                </a:solidFill>
              </a:rPr>
              <a:t> для </a:t>
            </a:r>
            <a:r>
              <a:rPr lang="ru-RU" sz="1600" i="0" dirty="0" err="1">
                <a:solidFill>
                  <a:schemeClr val="tx1"/>
                </a:solidFill>
              </a:rPr>
              <a:t>розвідки</a:t>
            </a:r>
            <a:r>
              <a:rPr lang="ru-RU" sz="1600" i="0" dirty="0" smtClean="0">
                <a:solidFill>
                  <a:schemeClr val="tx1"/>
                </a:solidFill>
              </a:rPr>
              <a:t>. </a:t>
            </a:r>
            <a:r>
              <a:rPr lang="uk-UA" sz="1600" i="0" dirty="0">
                <a:solidFill>
                  <a:schemeClr val="tx1"/>
                </a:solidFill>
              </a:rPr>
              <a:t>Він перевдягнувся простим боярином, а обличчя закрив глухим шоломом. Почувши, як городяни на своїх зборах сперечаються, здавати їм місто чи ні, князь вийшов в центр і назвав своє справжнє ім’я, </a:t>
            </a:r>
            <a:r>
              <a:rPr lang="uk-UA" sz="1600" i="0" dirty="0" smtClean="0">
                <a:solidFill>
                  <a:schemeClr val="tx1"/>
                </a:solidFill>
              </a:rPr>
              <a:t>потім </a:t>
            </a:r>
            <a:r>
              <a:rPr lang="uk-UA" sz="1600" i="0" dirty="0">
                <a:solidFill>
                  <a:schemeClr val="tx1"/>
                </a:solidFill>
              </a:rPr>
              <a:t>запропонував їм капітулювати перед ним особисто. Поляки, вражені такою сміливістю і благородством, погодилися і уклали мирний договір з </a:t>
            </a:r>
            <a:r>
              <a:rPr lang="uk-UA" sz="1600" i="0" dirty="0" smtClean="0">
                <a:solidFill>
                  <a:schemeClr val="tx1"/>
                </a:solidFill>
              </a:rPr>
              <a:t>хоробрим воїном</a:t>
            </a:r>
            <a:endParaRPr lang="uk-UA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49637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uk-UA" sz="4800" b="1" i="1" dirty="0" smtClean="0"/>
              <a:t>Дякую за увагу!</a:t>
            </a:r>
            <a:endParaRPr lang="uk-UA" sz="4800" b="1" i="1" dirty="0"/>
          </a:p>
        </p:txBody>
      </p:sp>
    </p:spTree>
    <p:extLst>
      <p:ext uri="{BB962C8B-B14F-4D97-AF65-F5344CB8AC3E}">
        <p14:creationId xmlns:p14="http://schemas.microsoft.com/office/powerpoint/2010/main" val="15154224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Другая 1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F0B57A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187</TotalTime>
  <Words>425</Words>
  <Application>Microsoft Office PowerPoint</Application>
  <PresentationFormat>Экран (4:3)</PresentationFormat>
  <Paragraphs>18</Paragraphs>
  <Slides>10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Кутюр</vt:lpstr>
      <vt:lpstr>Король Данило Галицький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Вшанування пам'яті</vt:lpstr>
      <vt:lpstr>Факти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Король Данило Галицький</dc:title>
  <dc:creator>Lenovo</dc:creator>
  <cp:lastModifiedBy>Lenovo</cp:lastModifiedBy>
  <cp:revision>13</cp:revision>
  <dcterms:created xsi:type="dcterms:W3CDTF">2019-10-26T17:58:33Z</dcterms:created>
  <dcterms:modified xsi:type="dcterms:W3CDTF">2019-10-27T10:38:33Z</dcterms:modified>
</cp:coreProperties>
</file>