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0"/>
            <a:ext cx="9143024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04271"/>
            <a:ext cx="5800725" cy="48431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0"/>
            <a:ext cx="9143025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489348"/>
            <a:ext cx="6768752" cy="2016224"/>
          </a:xfrm>
          <a:solidFill>
            <a:schemeClr val="accent5">
              <a:lumMod val="75000"/>
              <a:alpha val="57000"/>
            </a:schemeClr>
          </a:solidFill>
        </p:spPr>
        <p:txBody>
          <a:bodyPr>
            <a:noAutofit/>
          </a:bodyPr>
          <a:lstStyle/>
          <a:p>
            <a:r>
              <a:rPr lang="uk-U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Граматичні </a:t>
            </a:r>
            <a:br>
              <a:rPr lang="uk-U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помилки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uk-UA" sz="3200" dirty="0" smtClean="0"/>
          </a:p>
          <a:p>
            <a:pPr algn="just"/>
            <a:r>
              <a:rPr lang="uk-UA" sz="3200" dirty="0" smtClean="0"/>
              <a:t>Неправильне вживання прийменників</a:t>
            </a:r>
          </a:p>
          <a:p>
            <a:pPr algn="ctr">
              <a:buNone/>
            </a:pPr>
            <a:r>
              <a:rPr lang="uk-UA" sz="3600" b="1" i="1" dirty="0" smtClean="0"/>
              <a:t>Програли із-за тебе</a:t>
            </a:r>
          </a:p>
          <a:p>
            <a:pPr algn="ctr">
              <a:buNone/>
            </a:pPr>
            <a:r>
              <a:rPr lang="uk-UA" sz="3600" b="1" i="1" dirty="0" smtClean="0"/>
              <a:t>(Програли через тебе)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1050" y="456672"/>
            <a:ext cx="7886700" cy="1104636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Помилки</a:t>
            </a:r>
            <a:r>
              <a:rPr kumimoji="0" lang="uk-UA" sz="48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словосполученні</a:t>
            </a:r>
            <a:endParaRPr kumimoji="0" lang="ru-RU" sz="4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dirty="0" smtClean="0"/>
              <a:t>Неправильний </a:t>
            </a:r>
            <a:r>
              <a:rPr lang="uk-UA" sz="3200" dirty="0" err="1" smtClean="0"/>
              <a:t>зв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язок</a:t>
            </a:r>
            <a:r>
              <a:rPr lang="uk-UA" sz="3200" dirty="0" smtClean="0"/>
              <a:t> між підметом і присудком</a:t>
            </a:r>
          </a:p>
          <a:p>
            <a:endParaRPr lang="uk-UA" dirty="0" smtClean="0"/>
          </a:p>
          <a:p>
            <a:pPr algn="ctr">
              <a:buNone/>
            </a:pPr>
            <a:r>
              <a:rPr lang="uk-UA" sz="3600" b="1" i="1" dirty="0" smtClean="0"/>
              <a:t>Дехто працюють сумлінно</a:t>
            </a:r>
          </a:p>
          <a:p>
            <a:pPr algn="ctr">
              <a:buNone/>
            </a:pPr>
            <a:r>
              <a:rPr lang="uk-UA" sz="3600" b="1" i="1" dirty="0" smtClean="0"/>
              <a:t>(дехто працює сумлінно)</a:t>
            </a:r>
            <a:endParaRPr lang="ru-RU" sz="3600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1050" y="456672"/>
            <a:ext cx="7886700" cy="1104636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Помилки</a:t>
            </a:r>
            <a:r>
              <a:rPr kumimoji="0" lang="uk-UA" sz="48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простому реченні</a:t>
            </a:r>
            <a:endParaRPr kumimoji="0" lang="ru-RU" sz="4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Неправильне поєднання однорідних членів речення</a:t>
            </a:r>
          </a:p>
          <a:p>
            <a:pPr algn="ctr">
              <a:buNone/>
            </a:pPr>
            <a:r>
              <a:rPr lang="uk-UA" sz="3600" b="1" i="1" dirty="0" smtClean="0"/>
              <a:t>Ми побачили Європу, Азію, Канаду.</a:t>
            </a:r>
          </a:p>
          <a:p>
            <a:pPr algn="ctr">
              <a:buNone/>
            </a:pPr>
            <a:r>
              <a:rPr lang="uk-UA" sz="3600" b="1" i="1" dirty="0" smtClean="0"/>
              <a:t>(Ми побачили країни Європи, Азії, а ще подорожували до Канади)</a:t>
            </a:r>
            <a:endParaRPr lang="ru-RU" sz="3200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1050" y="456672"/>
            <a:ext cx="7886700" cy="1104636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Помилки</a:t>
            </a:r>
            <a:r>
              <a:rPr kumimoji="0" lang="uk-UA" sz="48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простому реченні</a:t>
            </a:r>
            <a:endParaRPr kumimoji="0" lang="ru-RU" sz="4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3200" dirty="0" smtClean="0"/>
              <a:t>Неправильна будова речень з дієприкметниковим і дієприслівниковим зворотами</a:t>
            </a:r>
          </a:p>
          <a:p>
            <a:endParaRPr lang="uk-UA" dirty="0" smtClean="0"/>
          </a:p>
          <a:p>
            <a:pPr algn="ctr">
              <a:buNone/>
            </a:pPr>
            <a:r>
              <a:rPr lang="uk-UA" sz="3600" b="1" i="1" dirty="0" smtClean="0"/>
              <a:t>Відвідавши в лікарні друга, йому стало легше </a:t>
            </a:r>
          </a:p>
          <a:p>
            <a:pPr algn="ctr">
              <a:buNone/>
            </a:pPr>
            <a:r>
              <a:rPr lang="uk-UA" sz="3600" b="1" i="1" dirty="0" smtClean="0"/>
              <a:t>(Коли я відвідав у лікарні друга, йому стало легше)</a:t>
            </a:r>
            <a:endParaRPr lang="ru-RU" sz="3600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1050" y="456672"/>
            <a:ext cx="7886700" cy="1104636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Помилки</a:t>
            </a:r>
            <a:r>
              <a:rPr kumimoji="0" lang="uk-UA" sz="48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простому реченні</a:t>
            </a:r>
            <a:endParaRPr kumimoji="0" lang="ru-RU" sz="4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61356"/>
            <a:ext cx="7886700" cy="3586113"/>
          </a:xfrm>
        </p:spPr>
        <p:txBody>
          <a:bodyPr/>
          <a:lstStyle/>
          <a:p>
            <a:r>
              <a:rPr lang="uk-UA" sz="3200" dirty="0" smtClean="0"/>
              <a:t>Порушення порядку слів у реченні</a:t>
            </a:r>
          </a:p>
          <a:p>
            <a:pPr algn="ctr">
              <a:buNone/>
            </a:pPr>
            <a:r>
              <a:rPr lang="uk-UA" sz="3600" b="1" i="1" dirty="0" smtClean="0"/>
              <a:t>Куплена книжка в магазині вразила мене </a:t>
            </a:r>
          </a:p>
          <a:p>
            <a:pPr algn="ctr">
              <a:buNone/>
            </a:pPr>
            <a:r>
              <a:rPr lang="uk-UA" sz="3600" b="1" i="1" dirty="0" smtClean="0"/>
              <a:t>(Куплена в магазині книжка вразила мене)</a:t>
            </a:r>
            <a:endParaRPr lang="ru-RU" sz="4000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1050" y="456672"/>
            <a:ext cx="7886700" cy="1104636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Помилки</a:t>
            </a:r>
            <a:r>
              <a:rPr kumimoji="0" lang="uk-UA" sz="48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простому реченні</a:t>
            </a:r>
            <a:endParaRPr kumimoji="0" lang="ru-RU" sz="4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61356"/>
            <a:ext cx="7886700" cy="3586113"/>
          </a:xfrm>
        </p:spPr>
        <p:txBody>
          <a:bodyPr>
            <a:normAutofit lnSpcReduction="10000"/>
          </a:bodyPr>
          <a:lstStyle/>
          <a:p>
            <a:r>
              <a:rPr lang="uk-UA" sz="3200" dirty="0" smtClean="0"/>
              <a:t>Невмотивований поділ складного речення на декілька самостійних частин</a:t>
            </a:r>
          </a:p>
          <a:p>
            <a:pPr algn="ctr">
              <a:buNone/>
            </a:pPr>
            <a:r>
              <a:rPr lang="uk-UA" sz="4000" b="1" i="1" dirty="0" smtClean="0"/>
              <a:t>Варто мати мрії. Тому що без них жодна людина не може жити.</a:t>
            </a:r>
          </a:p>
          <a:p>
            <a:pPr algn="ctr">
              <a:buNone/>
            </a:pPr>
            <a:r>
              <a:rPr lang="uk-UA" sz="4000" b="1" i="1" dirty="0" smtClean="0"/>
              <a:t>(Варто мати мрії, тому що без них…)</a:t>
            </a:r>
            <a:endParaRPr lang="ru-RU" sz="4000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1050" y="456672"/>
            <a:ext cx="7886700" cy="1104636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Помилки</a:t>
            </a:r>
            <a:r>
              <a:rPr kumimoji="0" lang="uk-UA" sz="48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складному реченні</a:t>
            </a:r>
            <a:endParaRPr kumimoji="0" lang="ru-RU" sz="4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61356"/>
            <a:ext cx="7886700" cy="3586113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3200" dirty="0" smtClean="0"/>
              <a:t>Неправильне вживання особового займенника, що спричиняє двозначність змісту</a:t>
            </a:r>
          </a:p>
          <a:p>
            <a:pPr algn="ctr">
              <a:buNone/>
            </a:pPr>
            <a:r>
              <a:rPr lang="uk-UA" sz="3600" b="1" i="1" dirty="0" smtClean="0"/>
              <a:t>Треба читати книжки й слухати музику, які пишуть сучасні поети.</a:t>
            </a:r>
          </a:p>
          <a:p>
            <a:pPr algn="ctr">
              <a:buNone/>
            </a:pPr>
            <a:r>
              <a:rPr lang="uk-UA" sz="3600" b="1" i="1" dirty="0" smtClean="0"/>
              <a:t>(Треба читати книжки, які пишуть сучасні поети, і …)</a:t>
            </a:r>
            <a:endParaRPr lang="ru-RU" sz="3600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1050" y="456672"/>
            <a:ext cx="7886700" cy="1104636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Помилки</a:t>
            </a:r>
            <a:r>
              <a:rPr kumimoji="0" lang="uk-UA" sz="48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складному реченні</a:t>
            </a:r>
            <a:endParaRPr kumimoji="0" lang="ru-RU" sz="4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61356"/>
            <a:ext cx="7886700" cy="3586113"/>
          </a:xfrm>
        </p:spPr>
        <p:txBody>
          <a:bodyPr/>
          <a:lstStyle/>
          <a:p>
            <a:r>
              <a:rPr lang="uk-UA" sz="3200" dirty="0" smtClean="0"/>
              <a:t>Неузгодженість займенника та змінюваного слова</a:t>
            </a:r>
          </a:p>
          <a:p>
            <a:pPr algn="ctr">
              <a:buNone/>
            </a:pPr>
            <a:r>
              <a:rPr lang="uk-UA" sz="3600" b="1" i="1" dirty="0" smtClean="0"/>
              <a:t>Коли дівчина отримала стипендію, вона зраділа.</a:t>
            </a:r>
          </a:p>
          <a:p>
            <a:pPr algn="ctr">
              <a:buNone/>
            </a:pPr>
            <a:r>
              <a:rPr lang="uk-UA" sz="3600" b="1" i="1" dirty="0" smtClean="0"/>
              <a:t>(Дівчина зраділа, тому що отримала стипендію)</a:t>
            </a:r>
            <a:endParaRPr lang="ru-RU" sz="4400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1050" y="456672"/>
            <a:ext cx="7886700" cy="1104636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Помилки</a:t>
            </a:r>
            <a:r>
              <a:rPr kumimoji="0" lang="uk-UA" sz="48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простому реченні</a:t>
            </a:r>
            <a:endParaRPr kumimoji="0" lang="ru-RU" sz="4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61356"/>
            <a:ext cx="7886700" cy="3888432"/>
          </a:xfrm>
        </p:spPr>
        <p:txBody>
          <a:bodyPr>
            <a:normAutofit fontScale="92500" lnSpcReduction="10000"/>
          </a:bodyPr>
          <a:lstStyle/>
          <a:p>
            <a:r>
              <a:rPr lang="uk-UA" sz="4000" i="1" dirty="0" smtClean="0"/>
              <a:t>Нам дають поради</a:t>
            </a:r>
            <a:r>
              <a:rPr lang="en-US" sz="4000" i="1" dirty="0" smtClean="0"/>
              <a:t>:</a:t>
            </a:r>
            <a:r>
              <a:rPr lang="uk-UA" sz="4000" i="1" dirty="0" smtClean="0"/>
              <a:t> </a:t>
            </a:r>
            <a:r>
              <a:rPr lang="uk-UA" sz="4000" i="1" dirty="0" err="1" smtClean="0"/>
              <a:t>“Слухай</a:t>
            </a:r>
            <a:r>
              <a:rPr lang="uk-UA" sz="4000" i="1" dirty="0" smtClean="0"/>
              <a:t> своє </a:t>
            </a:r>
            <a:r>
              <a:rPr lang="uk-UA" sz="4000" i="1" dirty="0" err="1" smtClean="0"/>
              <a:t>серце”</a:t>
            </a:r>
            <a:endParaRPr lang="uk-UA" sz="4000" i="1" dirty="0" smtClean="0"/>
          </a:p>
          <a:p>
            <a:pPr algn="ctr">
              <a:buNone/>
            </a:pPr>
            <a:r>
              <a:rPr lang="uk-UA" sz="4000" b="1" i="1" dirty="0" smtClean="0"/>
              <a:t>Нам радять слухати своє серце.</a:t>
            </a:r>
          </a:p>
          <a:p>
            <a:r>
              <a:rPr lang="uk-UA" sz="4000" i="1" dirty="0" smtClean="0"/>
              <a:t>Лірична героїня говорить, що я буду крізь сльози сміятись.</a:t>
            </a:r>
          </a:p>
          <a:p>
            <a:pPr algn="ctr">
              <a:buNone/>
            </a:pPr>
            <a:r>
              <a:rPr lang="uk-UA" sz="4000" b="1" i="1" dirty="0" smtClean="0"/>
              <a:t>Лірична героїня говорить</a:t>
            </a:r>
            <a:r>
              <a:rPr lang="en-US" sz="4000" b="1" i="1" dirty="0" smtClean="0"/>
              <a:t>:</a:t>
            </a:r>
            <a:r>
              <a:rPr lang="uk-UA" sz="4000" b="1" i="1" dirty="0" smtClean="0"/>
              <a:t> “Я буду крізь сльози сміятись…”</a:t>
            </a:r>
            <a:endParaRPr lang="ru-RU" sz="4000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1050" y="456672"/>
            <a:ext cx="7886700" cy="1104636"/>
          </a:xfrm>
          <a:prstGeom prst="rect">
            <a:avLst/>
          </a:prstGeom>
          <a:solidFill>
            <a:schemeClr val="accent4">
              <a:alpha val="63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Помилки</a:t>
            </a:r>
            <a:r>
              <a:rPr kumimoji="0" lang="uk-UA" sz="48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оформленні прямої й непрямої мови</a:t>
            </a:r>
            <a:endParaRPr kumimoji="0" lang="ru-RU" sz="4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13284"/>
            <a:ext cx="7886700" cy="110463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Граматичні норми регулюються на рівнях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569468"/>
            <a:ext cx="4176464" cy="1080120"/>
          </a:xfrm>
          <a:prstGeom prst="roundRect">
            <a:avLst/>
          </a:prstGeom>
          <a:solidFill>
            <a:schemeClr val="accent4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Морфологічному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2569468"/>
            <a:ext cx="3888432" cy="1080120"/>
          </a:xfrm>
          <a:prstGeom prst="roundRect">
            <a:avLst/>
          </a:prstGeom>
          <a:solidFill>
            <a:schemeClr val="accent4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Синтаксичному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09228"/>
            <a:ext cx="7886700" cy="999680"/>
          </a:xfrm>
          <a:solidFill>
            <a:schemeClr val="accent4">
              <a:alpha val="46000"/>
            </a:schemeClr>
          </a:solidFill>
        </p:spPr>
        <p:txBody>
          <a:bodyPr/>
          <a:lstStyle/>
          <a:p>
            <a:pPr algn="ctr"/>
            <a:r>
              <a:rPr lang="uk-UA" b="1" dirty="0" smtClean="0"/>
              <a:t>Морфологічні помилки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Неправильне утворення форм роду, числа й відмінка (іменника, прикметника, числівника, займенника)</a:t>
            </a:r>
          </a:p>
          <a:p>
            <a:pPr algn="ctr">
              <a:buNone/>
            </a:pPr>
            <a:r>
              <a:rPr lang="uk-UA" sz="3600" b="1" i="1" dirty="0" smtClean="0"/>
              <a:t>Я вирішив не йти </a:t>
            </a:r>
            <a:r>
              <a:rPr lang="uk-UA" sz="3600" b="1" i="1" u="sng" dirty="0" smtClean="0"/>
              <a:t>цим </a:t>
            </a:r>
            <a:r>
              <a:rPr lang="uk-UA" sz="3600" b="1" i="1" u="sng" dirty="0" err="1" smtClean="0"/>
              <a:t>путьом</a:t>
            </a:r>
            <a:endParaRPr lang="uk-UA" sz="3600" b="1" i="1" u="sng" dirty="0" smtClean="0"/>
          </a:p>
          <a:p>
            <a:pPr algn="ctr">
              <a:buNone/>
            </a:pPr>
            <a:r>
              <a:rPr lang="uk-UA" sz="3600" b="1" i="1" dirty="0" smtClean="0"/>
              <a:t>(Не йти цим шляхом)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alpha val="63000"/>
            </a:schemeClr>
          </a:solidFill>
        </p:spPr>
        <p:txBody>
          <a:bodyPr/>
          <a:lstStyle/>
          <a:p>
            <a:pPr algn="ctr"/>
            <a:r>
              <a:rPr lang="uk-UA" b="1" dirty="0" smtClean="0"/>
              <a:t>Морфологічні помилки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Неправильне </a:t>
            </a:r>
            <a:r>
              <a:rPr lang="uk-UA" sz="3200" u="sng" dirty="0" smtClean="0"/>
              <a:t>утворення форм ступенів порівняння</a:t>
            </a:r>
            <a:r>
              <a:rPr lang="uk-UA" sz="3200" dirty="0" smtClean="0"/>
              <a:t> прикметників і прислівників</a:t>
            </a:r>
          </a:p>
          <a:p>
            <a:pPr algn="ctr">
              <a:buNone/>
            </a:pPr>
            <a:r>
              <a:rPr lang="uk-UA" sz="4000" b="1" i="1" dirty="0" smtClean="0"/>
              <a:t>Це було </a:t>
            </a:r>
            <a:r>
              <a:rPr lang="uk-UA" sz="4000" b="1" i="1" u="sng" dirty="0" smtClean="0"/>
              <a:t>саме важливе </a:t>
            </a:r>
            <a:r>
              <a:rPr lang="uk-UA" sz="4000" b="1" i="1" dirty="0" smtClean="0"/>
              <a:t>рішення</a:t>
            </a:r>
          </a:p>
          <a:p>
            <a:pPr algn="ctr">
              <a:buNone/>
            </a:pPr>
            <a:r>
              <a:rPr lang="uk-UA" sz="4000" b="1" i="1" dirty="0" smtClean="0"/>
              <a:t>(найважливіше рішення)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alpha val="63000"/>
            </a:schemeClr>
          </a:solidFill>
        </p:spPr>
        <p:txBody>
          <a:bodyPr/>
          <a:lstStyle/>
          <a:p>
            <a:pPr algn="ctr"/>
            <a:r>
              <a:rPr lang="uk-UA" b="1" dirty="0" smtClean="0"/>
              <a:t>Морфологічні помилки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200" dirty="0" smtClean="0"/>
              <a:t>Неправильне утворення форм числівників, зокрема поєднання </a:t>
            </a:r>
            <a:r>
              <a:rPr lang="uk-UA" sz="3200" u="sng" dirty="0" smtClean="0"/>
              <a:t>числівника з іменником</a:t>
            </a:r>
          </a:p>
          <a:p>
            <a:pPr algn="ctr">
              <a:buNone/>
            </a:pPr>
            <a:r>
              <a:rPr lang="uk-UA" sz="3600" b="1" i="1" dirty="0" smtClean="0"/>
              <a:t>Я прочитав </a:t>
            </a:r>
            <a:r>
              <a:rPr lang="uk-UA" sz="3600" b="1" i="1" u="sng" dirty="0" smtClean="0"/>
              <a:t>до двохста </a:t>
            </a:r>
            <a:r>
              <a:rPr lang="uk-UA" sz="3600" b="1" i="1" dirty="0" smtClean="0"/>
              <a:t>сторінок</a:t>
            </a:r>
          </a:p>
          <a:p>
            <a:pPr algn="ctr">
              <a:buNone/>
            </a:pPr>
            <a:r>
              <a:rPr lang="uk-UA" sz="3600" b="1" i="1" dirty="0" smtClean="0"/>
              <a:t>(Я прочитав майже двісті сторінок)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alpha val="63000"/>
            </a:schemeClr>
          </a:solidFill>
        </p:spPr>
        <p:txBody>
          <a:bodyPr/>
          <a:lstStyle/>
          <a:p>
            <a:pPr algn="ctr"/>
            <a:r>
              <a:rPr lang="uk-UA" b="1" dirty="0" smtClean="0"/>
              <a:t>Морфологічні помилки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200" dirty="0" smtClean="0"/>
              <a:t>Неправильно утворені форми дієслова (дієприслівник і дієприкметник)</a:t>
            </a:r>
          </a:p>
          <a:p>
            <a:pPr algn="ctr">
              <a:buNone/>
            </a:pPr>
            <a:r>
              <a:rPr lang="uk-UA" sz="4000" b="1" i="1" dirty="0" smtClean="0"/>
              <a:t>Вплив </a:t>
            </a:r>
            <a:r>
              <a:rPr lang="uk-UA" sz="4000" b="1" i="1" u="sng" dirty="0" smtClean="0"/>
              <a:t>оточуючих людей </a:t>
            </a:r>
            <a:r>
              <a:rPr lang="uk-UA" sz="4000" b="1" i="1" dirty="0" smtClean="0"/>
              <a:t>має значення</a:t>
            </a:r>
          </a:p>
          <a:p>
            <a:pPr algn="ctr">
              <a:buNone/>
            </a:pPr>
            <a:r>
              <a:rPr lang="uk-UA" sz="4000" b="1" i="1" dirty="0" smtClean="0"/>
              <a:t>(Вплив оточення…)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  <a:alpha val="63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Синтаксичні помилки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u="sng" dirty="0" smtClean="0"/>
              <a:t>Зумовлені порушенням норм будови </a:t>
            </a:r>
            <a:endParaRPr lang="ru-RU" b="1" u="sng" dirty="0"/>
          </a:p>
        </p:txBody>
      </p:sp>
      <p:sp>
        <p:nvSpPr>
          <p:cNvPr id="4" name="Овал 3"/>
          <p:cNvSpPr/>
          <p:nvPr/>
        </p:nvSpPr>
        <p:spPr>
          <a:xfrm>
            <a:off x="539552" y="2065412"/>
            <a:ext cx="3240360" cy="1728192"/>
          </a:xfrm>
          <a:prstGeom prst="ellipse">
            <a:avLst/>
          </a:prstGeom>
          <a:solidFill>
            <a:schemeClr val="accent4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Словосполучень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31840" y="3865612"/>
            <a:ext cx="3312368" cy="1656184"/>
          </a:xfrm>
          <a:prstGeom prst="ellipse">
            <a:avLst/>
          </a:prstGeom>
          <a:solidFill>
            <a:schemeClr val="accent4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Складних речень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436096" y="2065412"/>
            <a:ext cx="3096344" cy="1728192"/>
          </a:xfrm>
          <a:prstGeom prst="ellipse">
            <a:avLst/>
          </a:prstGeom>
          <a:solidFill>
            <a:schemeClr val="accent4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Простих речень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633364"/>
            <a:ext cx="7886700" cy="3514105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Неправильне узгодження форм слів</a:t>
            </a:r>
          </a:p>
          <a:p>
            <a:pPr algn="ctr">
              <a:buNone/>
            </a:pPr>
            <a:r>
              <a:rPr lang="uk-UA" sz="4000" b="1" i="1" dirty="0" smtClean="0"/>
              <a:t>Маленьке какаду</a:t>
            </a:r>
          </a:p>
          <a:p>
            <a:pPr algn="ctr">
              <a:buNone/>
            </a:pPr>
            <a:r>
              <a:rPr lang="uk-UA" sz="4000" b="1" i="1" dirty="0" smtClean="0"/>
              <a:t>(маленький какаду)</a:t>
            </a:r>
            <a:endParaRPr lang="ru-RU" sz="4000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1050" y="456672"/>
            <a:ext cx="7886700" cy="1104636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Помилки</a:t>
            </a:r>
            <a:r>
              <a:rPr kumimoji="0" lang="uk-UA" sz="48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словосполученні</a:t>
            </a:r>
            <a:endParaRPr kumimoji="0" lang="ru-RU" sz="4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dirty="0" smtClean="0"/>
              <a:t>Неправильне керування (з прийменником чи без прийменника)</a:t>
            </a:r>
          </a:p>
          <a:p>
            <a:pPr algn="ctr">
              <a:buNone/>
            </a:pPr>
            <a:r>
              <a:rPr lang="uk-UA" sz="4000" b="1" i="1" dirty="0" smtClean="0"/>
              <a:t>Не звертати увагу</a:t>
            </a:r>
          </a:p>
          <a:p>
            <a:pPr algn="ctr">
              <a:buNone/>
            </a:pPr>
            <a:r>
              <a:rPr lang="uk-UA" sz="4000" b="1" i="1" dirty="0" smtClean="0"/>
              <a:t>(не звертати уваги)</a:t>
            </a:r>
            <a:endParaRPr lang="ru-RU" sz="4000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1050" y="456672"/>
            <a:ext cx="7886700" cy="1104636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Помилки</a:t>
            </a:r>
            <a:r>
              <a:rPr kumimoji="0" lang="uk-UA" sz="48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словосполученні</a:t>
            </a:r>
            <a:endParaRPr kumimoji="0" lang="ru-RU" sz="4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powerpointbase.com-842</Template>
  <TotalTime>41</TotalTime>
  <Words>410</Words>
  <Application>Microsoft Office PowerPoint</Application>
  <PresentationFormat>Экран (16:10)</PresentationFormat>
  <Paragraphs>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Граматичні  помилки</vt:lpstr>
      <vt:lpstr>Граматичні норми регулюються на рівнях:</vt:lpstr>
      <vt:lpstr>Морфологічні помилки</vt:lpstr>
      <vt:lpstr>Морфологічні помилки</vt:lpstr>
      <vt:lpstr>Морфологічні помилки</vt:lpstr>
      <vt:lpstr>Морфологічні помилки</vt:lpstr>
      <vt:lpstr>Синтаксичні помилки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Граматичні  помилки</dc:title>
  <dc:creator>Надія Павленко</dc:creator>
  <cp:lastModifiedBy>Надія Павленко</cp:lastModifiedBy>
  <cp:revision>1</cp:revision>
  <dcterms:created xsi:type="dcterms:W3CDTF">2020-02-12T07:48:22Z</dcterms:created>
  <dcterms:modified xsi:type="dcterms:W3CDTF">2020-02-12T14:09:40Z</dcterms:modified>
</cp:coreProperties>
</file>