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1" r:id="rId6"/>
    <p:sldId id="264" r:id="rId7"/>
    <p:sldId id="263" r:id="rId8"/>
    <p:sldId id="266" r:id="rId9"/>
    <p:sldId id="262" r:id="rId10"/>
    <p:sldId id="265" r:id="rId11"/>
    <p:sldId id="267" r:id="rId12"/>
    <p:sldId id="260" r:id="rId13"/>
    <p:sldId id="268" r:id="rId14"/>
    <p:sldId id="270" r:id="rId15"/>
    <p:sldId id="269" r:id="rId16"/>
    <p:sldId id="273" r:id="rId17"/>
    <p:sldId id="271" r:id="rId18"/>
    <p:sldId id="272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5D01C-C3B2-4141-8ED0-9162E0C085F6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D591-0233-4F00-9BE4-DF81C3DB3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372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5D01C-C3B2-4141-8ED0-9162E0C085F6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D591-0233-4F00-9BE4-DF81C3DB3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460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5D01C-C3B2-4141-8ED0-9162E0C085F6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D591-0233-4F00-9BE4-DF81C3DB3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377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5D01C-C3B2-4141-8ED0-9162E0C085F6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D591-0233-4F00-9BE4-DF81C3DB3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097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5D01C-C3B2-4141-8ED0-9162E0C085F6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D591-0233-4F00-9BE4-DF81C3DB3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486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5D01C-C3B2-4141-8ED0-9162E0C085F6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D591-0233-4F00-9BE4-DF81C3DB3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414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5D01C-C3B2-4141-8ED0-9162E0C085F6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D591-0233-4F00-9BE4-DF81C3DB3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365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5D01C-C3B2-4141-8ED0-9162E0C085F6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D591-0233-4F00-9BE4-DF81C3DB3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42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5D01C-C3B2-4141-8ED0-9162E0C085F6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D591-0233-4F00-9BE4-DF81C3DB3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345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5D01C-C3B2-4141-8ED0-9162E0C085F6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D591-0233-4F00-9BE4-DF81C3DB3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353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5D01C-C3B2-4141-8ED0-9162E0C085F6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5D591-0233-4F00-9BE4-DF81C3DB3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415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5D01C-C3B2-4141-8ED0-9162E0C085F6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5D591-0233-4F00-9BE4-DF81C3DB3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558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gif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Картинки по запросу &quot;мем мама и я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" t="18872" r="78209" b="51024"/>
          <a:stretch/>
        </p:blipFill>
        <p:spPr bwMode="auto">
          <a:xfrm>
            <a:off x="545910" y="3807726"/>
            <a:ext cx="2444087" cy="2729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Картинки по запросу &quot;мем мама и я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68" t="5608" r="8429" b="50421"/>
          <a:stretch/>
        </p:blipFill>
        <p:spPr bwMode="auto">
          <a:xfrm>
            <a:off x="9162765" y="626160"/>
            <a:ext cx="2702257" cy="3986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ьная выноска 5"/>
          <p:cNvSpPr/>
          <p:nvPr/>
        </p:nvSpPr>
        <p:spPr>
          <a:xfrm flipH="1">
            <a:off x="3603008" y="422788"/>
            <a:ext cx="5961795" cy="2196763"/>
          </a:xfrm>
          <a:prstGeom prst="wedgeEllipse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latin typeface="Comic Sans MS" panose="030F0702030302020204" pitchFamily="66" charset="0"/>
              </a:rPr>
              <a:t>Сходи до м’ясомолочного магазину, який знаходиться в сусідньому  будинку. Я все написала. </a:t>
            </a:r>
            <a:endParaRPr lang="ru-RU" sz="2400" dirty="0">
              <a:latin typeface="Comic Sans MS" panose="030F0702030302020204" pitchFamily="66" charset="0"/>
            </a:endParaRPr>
          </a:p>
        </p:txBody>
      </p:sp>
      <p:sp>
        <p:nvSpPr>
          <p:cNvPr id="10" name="Овальная выноска 9"/>
          <p:cNvSpPr/>
          <p:nvPr/>
        </p:nvSpPr>
        <p:spPr>
          <a:xfrm>
            <a:off x="1805769" y="2338437"/>
            <a:ext cx="2657048" cy="1684418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latin typeface="Comic Sans MS" panose="030F0702030302020204" pitchFamily="66" charset="0"/>
              </a:rPr>
              <a:t>Добре! </a:t>
            </a:r>
            <a:endParaRPr lang="ru-RU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66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600501" y="365125"/>
            <a:ext cx="2715905" cy="17502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Цифра </a:t>
            </a:r>
            <a:endParaRPr lang="ru-RU" sz="4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6" descr="Картинки по запросу &quot;плюс&quot;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83" y="365125"/>
            <a:ext cx="1686068" cy="168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Картинки по запросу &quot;іменник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5" t="3807" r="24836" b="81267"/>
          <a:stretch/>
        </p:blipFill>
        <p:spPr bwMode="auto">
          <a:xfrm>
            <a:off x="5821339" y="532262"/>
            <a:ext cx="4585649" cy="102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низ 5"/>
          <p:cNvSpPr/>
          <p:nvPr/>
        </p:nvSpPr>
        <p:spPr>
          <a:xfrm>
            <a:off x="4967785" y="1722982"/>
            <a:ext cx="2060812" cy="1566128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751928" y="3168554"/>
            <a:ext cx="2811438" cy="49132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40-градусний 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802679" y="3320953"/>
            <a:ext cx="2620369" cy="33892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90-річний</a:t>
            </a:r>
            <a:endParaRPr lang="ru-RU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9449" y="3075817"/>
            <a:ext cx="3347114" cy="5840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latin typeface="Comic Sans MS" panose="030F0702030302020204" pitchFamily="66" charset="0"/>
              </a:rPr>
              <a:t>20-поверховий</a:t>
            </a:r>
            <a:r>
              <a:rPr lang="uk-UA" dirty="0" smtClean="0"/>
              <a:t>,</a:t>
            </a:r>
            <a:endParaRPr lang="ru-RU" dirty="0"/>
          </a:p>
        </p:txBody>
      </p:sp>
      <p:pic>
        <p:nvPicPr>
          <p:cNvPr id="2" name="Picture 2" descr="Картинки по запросу &quot;висота 20 поверхового будинку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8" r="20558"/>
          <a:stretch/>
        </p:blipFill>
        <p:spPr bwMode="auto">
          <a:xfrm>
            <a:off x="1138799" y="4190387"/>
            <a:ext cx="2468413" cy="2418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&quot;дід картинка для дітей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582" y="4313450"/>
            <a:ext cx="2759514" cy="241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Картинки по запросу &quot;40градусів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5466" y="3993831"/>
            <a:ext cx="3411941" cy="2557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96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Картинки по запросу &quot;запамята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28" y="365125"/>
            <a:ext cx="6808717" cy="510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676297" y="557010"/>
            <a:ext cx="3889612" cy="132556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Зловорожий </a:t>
            </a:r>
            <a:endParaRPr lang="ru-RU" sz="36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7888406" y="2074458"/>
            <a:ext cx="3465394" cy="127741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uk-UA" dirty="0" smtClean="0">
                <a:solidFill>
                  <a:srgbClr val="C00000"/>
                </a:solidFill>
              </a:rPr>
              <a:t>Хитромудрий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7" name="Объект 5"/>
          <p:cNvSpPr txBox="1">
            <a:spLocks/>
          </p:cNvSpPr>
          <p:nvPr/>
        </p:nvSpPr>
        <p:spPr>
          <a:xfrm>
            <a:off x="7397086" y="5257880"/>
            <a:ext cx="4555742" cy="82902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військовополонений </a:t>
            </a:r>
            <a:endParaRPr lang="ru-RU" sz="32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Объект 5"/>
          <p:cNvSpPr txBox="1">
            <a:spLocks/>
          </p:cNvSpPr>
          <p:nvPr/>
        </p:nvSpPr>
        <p:spPr>
          <a:xfrm>
            <a:off x="7397086" y="3788578"/>
            <a:ext cx="4555741" cy="9744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uk-UA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військовополонений </a:t>
            </a:r>
            <a:endParaRPr lang="ru-RU" sz="32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33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9170" y="351479"/>
            <a:ext cx="2005084" cy="72669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uk-UA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Разом </a:t>
            </a:r>
            <a:endParaRPr lang="ru-RU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449170" y="2252167"/>
            <a:ext cx="2421342" cy="140572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іменник</a:t>
            </a:r>
            <a:endParaRPr lang="ru-RU" sz="28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4842" y="2245056"/>
            <a:ext cx="2879677" cy="10781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прикметний</a:t>
            </a:r>
            <a:endParaRPr lang="ru-RU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Выгнутая вниз стрелка 4"/>
          <p:cNvSpPr/>
          <p:nvPr/>
        </p:nvSpPr>
        <p:spPr>
          <a:xfrm flipH="1" flipV="1">
            <a:off x="1978925" y="1112294"/>
            <a:ext cx="2470245" cy="934869"/>
          </a:xfrm>
          <a:prstGeom prst="curvedUp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95181" y="434998"/>
            <a:ext cx="1637731" cy="5783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Який?</a:t>
            </a:r>
            <a:endParaRPr lang="ru-RU" sz="28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13498775">
            <a:off x="5415705" y="1600694"/>
            <a:ext cx="2115403" cy="6757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51431" y="4733493"/>
            <a:ext cx="3166281" cy="57662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західноукраїнський 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4842" y="3702523"/>
            <a:ext cx="3166281" cy="56296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Високий  врожай 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85551" y="5578523"/>
            <a:ext cx="3166281" cy="57321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легкоатлетичний 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08295" y="5578524"/>
            <a:ext cx="3166281" cy="5169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Легка атлетика 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95784" y="4709614"/>
            <a:ext cx="3166281" cy="59936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Західна Україна 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60610" y="3821373"/>
            <a:ext cx="3166281" cy="58514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високоврожайний </a:t>
            </a:r>
            <a:endParaRPr lang="ru-RU" dirty="0"/>
          </a:p>
        </p:txBody>
      </p:sp>
      <p:sp>
        <p:nvSpPr>
          <p:cNvPr id="14" name="Стрелка вправо 13"/>
          <p:cNvSpPr/>
          <p:nvPr/>
        </p:nvSpPr>
        <p:spPr>
          <a:xfrm>
            <a:off x="3671248" y="3821373"/>
            <a:ext cx="777922" cy="4441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3712191" y="4799748"/>
            <a:ext cx="777922" cy="4441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3712191" y="5605821"/>
            <a:ext cx="777922" cy="4441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Картинки по запросу &quot;запамятай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64"/>
          <a:stretch/>
        </p:blipFill>
        <p:spPr bwMode="auto">
          <a:xfrm>
            <a:off x="8854938" y="1202210"/>
            <a:ext cx="2482679" cy="500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83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875292" y="300251"/>
            <a:ext cx="3261814" cy="111911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Разом </a:t>
            </a:r>
            <a:endParaRPr lang="ru-RU" sz="4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50376" y="1692322"/>
            <a:ext cx="2361063" cy="96899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Іменник разом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814245" y="1725019"/>
            <a:ext cx="2822813" cy="96899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Прикметник разом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3131489" y="1924333"/>
            <a:ext cx="1487606" cy="5049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039367" y="1460309"/>
            <a:ext cx="2822813" cy="96899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Лісостеповий, теплообмінний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4644" y="3029802"/>
            <a:ext cx="2361063" cy="96899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Прислівник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7767851" y="3032077"/>
            <a:ext cx="1487606" cy="5049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10832" y="3127895"/>
            <a:ext cx="2822813" cy="96899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Прикметник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241239" y="2925170"/>
            <a:ext cx="2822813" cy="9689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Багатогранний ,</a:t>
            </a:r>
          </a:p>
          <a:p>
            <a:pPr algn="ctr"/>
            <a:r>
              <a:rPr lang="uk-UA" dirty="0" smtClean="0">
                <a:solidFill>
                  <a:prstClr val="black"/>
                </a:solidFill>
              </a:rPr>
              <a:t>густозаселений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2" name="Picture 6" descr="Картинки по запросу &quot;плюс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782" y="2694010"/>
            <a:ext cx="1686068" cy="168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394643" y="4888737"/>
            <a:ext cx="2361063" cy="96899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слово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41706" y="4888740"/>
            <a:ext cx="2361063" cy="9689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Сотий, тисячний, мільйонний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5" name="Picture 6" descr="Картинки по запросу &quot;плюс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782" y="4530202"/>
            <a:ext cx="1686068" cy="168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трелка вправо 15"/>
          <p:cNvSpPr/>
          <p:nvPr/>
        </p:nvSpPr>
        <p:spPr>
          <a:xfrm>
            <a:off x="7633645" y="5120751"/>
            <a:ext cx="1487606" cy="5049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039367" y="4888738"/>
            <a:ext cx="3054825" cy="9689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Стотисячний, </a:t>
            </a:r>
            <a:r>
              <a:rPr lang="uk-UA" dirty="0" err="1" smtClean="0">
                <a:solidFill>
                  <a:prstClr val="black"/>
                </a:solidFill>
              </a:rPr>
              <a:t>двадцятипятимільойнний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81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Картинки по запросу &quot;запамятай&quot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70" y="365125"/>
            <a:ext cx="2825371" cy="3060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артинки по запросу &quot;суспільно слво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04" t="33672" r="22941" b="32895"/>
          <a:stretch/>
        </p:blipFill>
        <p:spPr bwMode="auto">
          <a:xfrm>
            <a:off x="114129" y="3207106"/>
            <a:ext cx="3466531" cy="95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Картинки по запросу &quot;плюс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880" y="2785210"/>
            <a:ext cx="1686068" cy="168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трелка вправо 6"/>
          <p:cNvSpPr/>
          <p:nvPr/>
        </p:nvSpPr>
        <p:spPr>
          <a:xfrm rot="18775806">
            <a:off x="4802978" y="1675809"/>
            <a:ext cx="1487606" cy="5049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20445014">
            <a:off x="5101400" y="2854192"/>
            <a:ext cx="1487606" cy="5049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1205702">
            <a:off x="5494451" y="4152674"/>
            <a:ext cx="1487606" cy="5049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863475" y="738663"/>
            <a:ext cx="4490325" cy="96899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Суспільно важливий </a:t>
            </a:r>
            <a:endParaRPr lang="ru-RU" sz="28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07559" y="2353261"/>
            <a:ext cx="4246241" cy="96899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Суспільно небезпечний</a:t>
            </a:r>
            <a:endParaRPr lang="ru-RU" sz="24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07560" y="4144385"/>
            <a:ext cx="4738697" cy="96899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Суспільно необхідний </a:t>
            </a:r>
            <a:endParaRPr lang="ru-RU" sz="32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853" y="5194373"/>
            <a:ext cx="4082956" cy="96899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Суспільно-політичний</a:t>
            </a:r>
            <a:endParaRPr lang="ru-RU" sz="32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" name="Picture 24" descr="Картинки по запросу &quot;увага&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4" t="465" r="22747" b="8848"/>
          <a:stretch/>
        </p:blipFill>
        <p:spPr bwMode="auto">
          <a:xfrm>
            <a:off x="4592013" y="4611626"/>
            <a:ext cx="1721938" cy="1709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91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2" descr="Картинки по запросу &quot;1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284191" y="2303134"/>
            <a:ext cx="3521122" cy="65559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1600" b="1" dirty="0" smtClean="0">
                <a:latin typeface="Comic Sans MS" panose="030F0702030302020204" pitchFamily="66" charset="0"/>
              </a:rPr>
              <a:t>Діаметрально протилежний</a:t>
            </a:r>
            <a:endParaRPr lang="ru-RU" sz="1600" b="1" dirty="0">
              <a:latin typeface="Comic Sans MS" panose="030F0702030302020204" pitchFamily="66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269327" y="1447729"/>
            <a:ext cx="3521122" cy="65559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Comic Sans MS" panose="030F0702030302020204" pitchFamily="66" charset="0"/>
              </a:rPr>
              <a:t>Абсолютно сухий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269327" y="3198800"/>
            <a:ext cx="3521122" cy="65559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Comic Sans MS" panose="030F0702030302020204" pitchFamily="66" charset="0"/>
              </a:rPr>
              <a:t>Соціально активний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269327" y="4031562"/>
            <a:ext cx="3521122" cy="65559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Comic Sans MS" panose="030F0702030302020204" pitchFamily="66" charset="0"/>
              </a:rPr>
              <a:t>Швидко прочитаний </a:t>
            </a:r>
            <a:endParaRPr lang="ru-RU" b="1" dirty="0">
              <a:latin typeface="Comic Sans MS" panose="030F0702030302020204" pitchFamily="66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792872" y="4991952"/>
            <a:ext cx="3997577" cy="65559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err="1" smtClean="0">
                <a:latin typeface="Comic Sans MS" panose="030F0702030302020204" pitchFamily="66" charset="0"/>
              </a:rPr>
              <a:t>Компетентнісно</a:t>
            </a:r>
            <a:r>
              <a:rPr lang="uk-UA" dirty="0" smtClean="0">
                <a:latin typeface="Comic Sans MS" panose="030F0702030302020204" pitchFamily="66" charset="0"/>
              </a:rPr>
              <a:t> орієнтований 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22" name="Picture 2" descr="Картинки по запросу &quot;запамятай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51" y="365125"/>
            <a:ext cx="4255494" cy="621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Овальная выноска 22"/>
          <p:cNvSpPr/>
          <p:nvPr/>
        </p:nvSpPr>
        <p:spPr>
          <a:xfrm>
            <a:off x="4512450" y="365125"/>
            <a:ext cx="3599518" cy="1930056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latin typeface="Comic Sans MS" panose="030F0702030302020204" pitchFamily="66" charset="0"/>
              </a:rPr>
              <a:t>Слова типу</a:t>
            </a:r>
            <a:endParaRPr lang="ru-RU" sz="3200" dirty="0">
              <a:latin typeface="Comic Sans MS" panose="030F0702030302020204" pitchFamily="66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269327" y="5922556"/>
            <a:ext cx="3521122" cy="65559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latin typeface="Comic Sans MS" panose="030F0702030302020204" pitchFamily="66" charset="0"/>
              </a:rPr>
              <a:t>Послідовно </a:t>
            </a:r>
            <a:r>
              <a:rPr lang="uk-UA" b="1" dirty="0" err="1" smtClean="0">
                <a:latin typeface="Comic Sans MS" panose="030F0702030302020204" pitchFamily="66" charset="0"/>
              </a:rPr>
              <a:t>миролюбивий</a:t>
            </a:r>
            <a:endParaRPr lang="ru-RU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27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816" y="209811"/>
            <a:ext cx="7900917" cy="1325563"/>
          </a:xfrm>
        </p:spPr>
        <p:txBody>
          <a:bodyPr>
            <a:normAutofit/>
          </a:bodyPr>
          <a:lstStyle/>
          <a:p>
            <a:pPr algn="ctr"/>
            <a:r>
              <a:rPr lang="uk-UA" sz="5400" b="1" dirty="0" smtClean="0">
                <a:latin typeface="Comic Sans MS" panose="030F0702030302020204" pitchFamily="66" charset="0"/>
              </a:rPr>
              <a:t>Розподільний диктант </a:t>
            </a:r>
            <a:endParaRPr lang="ru-RU" sz="5400" b="1" dirty="0">
              <a:latin typeface="Comic Sans MS" panose="030F0702030302020204" pitchFamily="66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86181" y="1883392"/>
            <a:ext cx="3261814" cy="111911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Разом </a:t>
            </a:r>
            <a:endParaRPr lang="ru-RU" sz="4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416919" y="2105168"/>
            <a:ext cx="3261814" cy="111911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Через дефіс</a:t>
            </a:r>
            <a:endParaRPr lang="ru-RU" sz="4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7421" y="3698543"/>
            <a:ext cx="2674961" cy="60050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err="1" smtClean="0">
                <a:solidFill>
                  <a:prstClr val="black"/>
                </a:solidFill>
              </a:rPr>
              <a:t>сільсько</a:t>
            </a:r>
            <a:r>
              <a:rPr lang="uk-UA" dirty="0" smtClean="0">
                <a:solidFill>
                  <a:prstClr val="black"/>
                </a:solidFill>
              </a:rPr>
              <a:t>/господарський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00127" y="3777017"/>
            <a:ext cx="2674961" cy="60050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двадцяти/поверховий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21039" y="3698543"/>
            <a:ext cx="2674961" cy="60050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овоче/молочний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7421" y="4554938"/>
            <a:ext cx="2674961" cy="60050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err="1" smtClean="0">
                <a:solidFill>
                  <a:prstClr val="black"/>
                </a:solidFill>
              </a:rPr>
              <a:t>свіжо</a:t>
            </a:r>
            <a:r>
              <a:rPr lang="uk-UA" dirty="0" smtClean="0">
                <a:solidFill>
                  <a:prstClr val="black"/>
                </a:solidFill>
              </a:rPr>
              <a:t>/скопаний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21039" y="4575411"/>
            <a:ext cx="2674961" cy="60050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всесвітньо/історичний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517039" y="3698543"/>
            <a:ext cx="2674961" cy="60050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prstClr val="black"/>
                </a:solidFill>
              </a:rPr>
              <a:t>в</a:t>
            </a:r>
            <a:r>
              <a:rPr lang="uk-UA" dirty="0" smtClean="0">
                <a:solidFill>
                  <a:prstClr val="black"/>
                </a:solidFill>
              </a:rPr>
              <a:t>ійськово/полонений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474517" y="4630000"/>
            <a:ext cx="2674961" cy="6005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err="1" smtClean="0">
                <a:solidFill>
                  <a:prstClr val="black"/>
                </a:solidFill>
              </a:rPr>
              <a:t>дво</a:t>
            </a:r>
            <a:r>
              <a:rPr lang="uk-UA" dirty="0" smtClean="0">
                <a:solidFill>
                  <a:prstClr val="black"/>
                </a:solidFill>
              </a:rPr>
              <a:t>/вуглекислий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580055" y="4575411"/>
            <a:ext cx="2674961" cy="60050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північно/східний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580055" y="5418161"/>
            <a:ext cx="2674961" cy="60050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соціально/політичний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491448" y="5418161"/>
            <a:ext cx="2674961" cy="60050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військово/морський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421039" y="6209730"/>
            <a:ext cx="2674961" cy="60050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легко/займистий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02841" y="5452280"/>
            <a:ext cx="2674961" cy="60050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лірико/епічний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04716" y="6209730"/>
            <a:ext cx="2674961" cy="60050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7/разовий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7421" y="5452280"/>
            <a:ext cx="2674961" cy="6005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історико/культурний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474517" y="6202905"/>
            <a:ext cx="2674961" cy="6005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глухо/німий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580055" y="6209730"/>
            <a:ext cx="2674961" cy="60050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black"/>
                </a:solidFill>
              </a:rPr>
              <a:t>біло/сніжний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2" name="Овальная выноска 21"/>
          <p:cNvSpPr/>
          <p:nvPr/>
        </p:nvSpPr>
        <p:spPr>
          <a:xfrm>
            <a:off x="9075088" y="223462"/>
            <a:ext cx="2811439" cy="205571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prstClr val="white"/>
                </a:solidFill>
              </a:rPr>
              <a:t>Спробуй розподілити слова за правописом, відповідь на наступному сайті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64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816" y="209811"/>
            <a:ext cx="7900917" cy="1325563"/>
          </a:xfrm>
        </p:spPr>
        <p:txBody>
          <a:bodyPr>
            <a:normAutofit/>
          </a:bodyPr>
          <a:lstStyle/>
          <a:p>
            <a:pPr algn="ctr"/>
            <a:r>
              <a:rPr lang="uk-UA" sz="5400" b="1" dirty="0" smtClean="0">
                <a:latin typeface="Comic Sans MS" panose="030F0702030302020204" pitchFamily="66" charset="0"/>
              </a:rPr>
              <a:t>Розподільний диктант </a:t>
            </a:r>
            <a:endParaRPr lang="ru-RU" sz="5400" b="1" dirty="0">
              <a:latin typeface="Comic Sans MS" panose="030F0702030302020204" pitchFamily="66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73035" y="1637731"/>
            <a:ext cx="3261814" cy="111911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Разом </a:t>
            </a:r>
            <a:endParaRPr lang="ru-RU" sz="4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592704" y="1189062"/>
            <a:ext cx="3261814" cy="111911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Через дефіс</a:t>
            </a:r>
            <a:endParaRPr lang="ru-RU" sz="4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0" y="3127894"/>
            <a:ext cx="2674961" cy="60050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сільськогосподарський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03942" y="3127894"/>
            <a:ext cx="2674961" cy="60050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двадцятиповерховий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78310" y="2973505"/>
            <a:ext cx="2674961" cy="60050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о</a:t>
            </a:r>
            <a:r>
              <a:rPr lang="uk-UA" dirty="0" smtClean="0"/>
              <a:t>воче-молочний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-1" y="3998793"/>
            <a:ext cx="2674961" cy="60050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свіжоскопаний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335068" y="2934265"/>
            <a:ext cx="2674961" cy="60050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всесвітньо-історичний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-2" y="4869692"/>
            <a:ext cx="2674961" cy="60050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військовополонений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-3" y="5622875"/>
            <a:ext cx="2674961" cy="6005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двовуглекислий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517038" y="4742596"/>
            <a:ext cx="2674961" cy="60050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північно-східний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886130" y="5551224"/>
            <a:ext cx="2674961" cy="60050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Соціально-політичний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548650" y="4585646"/>
            <a:ext cx="2674961" cy="60050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військово-морський</a:t>
            </a:r>
            <a:endParaRPr lang="ru-RU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076226" y="4885897"/>
            <a:ext cx="2674961" cy="60050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легкозаймистий</a:t>
            </a:r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21293" y="3998793"/>
            <a:ext cx="2674961" cy="60050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лірико-епічний</a:t>
            </a:r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9335068" y="3698542"/>
            <a:ext cx="2674961" cy="60050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7-разовий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413774" y="3698543"/>
            <a:ext cx="2674961" cy="6005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і</a:t>
            </a:r>
            <a:r>
              <a:rPr lang="uk-UA" dirty="0" smtClean="0"/>
              <a:t>сторико-культурний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206551" y="5591313"/>
            <a:ext cx="2674961" cy="6005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глухонімий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869070" y="6242136"/>
            <a:ext cx="2674961" cy="60050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білосніжний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299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280" y="205105"/>
            <a:ext cx="2110740" cy="1325563"/>
          </a:xfrm>
        </p:spPr>
        <p:txBody>
          <a:bodyPr/>
          <a:lstStyle/>
          <a:p>
            <a:r>
              <a:rPr lang="uk-UA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Тести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4050" y="1530668"/>
            <a:ext cx="4129585" cy="194951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dirty="0" smtClean="0">
                <a:latin typeface="Comic Sans MS" panose="030F0702030302020204" pitchFamily="66" charset="0"/>
              </a:rPr>
              <a:t>1.Разом треба писати слово:</a:t>
            </a:r>
          </a:p>
          <a:p>
            <a:r>
              <a:rPr lang="uk-UA" sz="2000" dirty="0">
                <a:latin typeface="Comic Sans MS" panose="030F0702030302020204" pitchFamily="66" charset="0"/>
              </a:rPr>
              <a:t>А</a:t>
            </a:r>
            <a:r>
              <a:rPr lang="uk-UA" sz="2000" dirty="0" smtClean="0">
                <a:latin typeface="Comic Sans MS" panose="030F0702030302020204" pitchFamily="66" charset="0"/>
              </a:rPr>
              <a:t> українсько/німецький</a:t>
            </a:r>
          </a:p>
          <a:p>
            <a:r>
              <a:rPr lang="uk-UA" sz="2000" dirty="0" smtClean="0">
                <a:latin typeface="Comic Sans MS" panose="030F0702030302020204" pitchFamily="66" charset="0"/>
              </a:rPr>
              <a:t>Б польсько/український</a:t>
            </a:r>
          </a:p>
          <a:p>
            <a:r>
              <a:rPr lang="uk-UA" sz="2000" dirty="0" smtClean="0">
                <a:latin typeface="Comic Sans MS" panose="030F0702030302020204" pitchFamily="66" charset="0"/>
              </a:rPr>
              <a:t>В </a:t>
            </a:r>
            <a:r>
              <a:rPr lang="uk-UA" sz="2000" dirty="0" err="1" smtClean="0">
                <a:latin typeface="Comic Sans MS" panose="030F0702030302020204" pitchFamily="66" charset="0"/>
              </a:rPr>
              <a:t>західно</a:t>
            </a:r>
            <a:r>
              <a:rPr lang="uk-UA" sz="2000" dirty="0" smtClean="0">
                <a:latin typeface="Comic Sans MS" panose="030F0702030302020204" pitchFamily="66" charset="0"/>
              </a:rPr>
              <a:t>/український</a:t>
            </a:r>
          </a:p>
          <a:p>
            <a:r>
              <a:rPr lang="uk-UA" sz="2000" dirty="0" smtClean="0">
                <a:latin typeface="Comic Sans MS" panose="030F0702030302020204" pitchFamily="66" charset="0"/>
              </a:rPr>
              <a:t>Г південно/західний</a:t>
            </a:r>
          </a:p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867402" y="2292824"/>
            <a:ext cx="4129585" cy="211630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dirty="0" smtClean="0">
                <a:latin typeface="Comic Sans MS" panose="030F0702030302020204" pitchFamily="66" charset="0"/>
              </a:rPr>
              <a:t>4.З дефісом треба писати слово:</a:t>
            </a:r>
          </a:p>
          <a:p>
            <a:r>
              <a:rPr lang="uk-UA" sz="2000" dirty="0" smtClean="0">
                <a:latin typeface="Comic Sans MS" panose="030F0702030302020204" pitchFamily="66" charset="0"/>
              </a:rPr>
              <a:t>А мовно/літературний</a:t>
            </a:r>
          </a:p>
          <a:p>
            <a:r>
              <a:rPr lang="uk-UA" sz="2000" dirty="0" smtClean="0">
                <a:latin typeface="Comic Sans MS" panose="030F0702030302020204" pitchFamily="66" charset="0"/>
              </a:rPr>
              <a:t>Б народно/поетичний</a:t>
            </a:r>
          </a:p>
          <a:p>
            <a:r>
              <a:rPr lang="uk-UA" sz="2000" dirty="0" smtClean="0">
                <a:latin typeface="Comic Sans MS" panose="030F0702030302020204" pitchFamily="66" charset="0"/>
              </a:rPr>
              <a:t>В </a:t>
            </a:r>
            <a:r>
              <a:rPr lang="uk-UA" sz="2000" dirty="0" err="1" smtClean="0">
                <a:latin typeface="Comic Sans MS" panose="030F0702030302020204" pitchFamily="66" charset="0"/>
              </a:rPr>
              <a:t>соціо</a:t>
            </a:r>
            <a:r>
              <a:rPr lang="uk-UA" sz="2000" dirty="0" smtClean="0">
                <a:latin typeface="Comic Sans MS" panose="030F0702030302020204" pitchFamily="66" charset="0"/>
              </a:rPr>
              <a:t>/культурний</a:t>
            </a:r>
          </a:p>
          <a:p>
            <a:r>
              <a:rPr lang="uk-UA" sz="2000" dirty="0" smtClean="0">
                <a:latin typeface="Comic Sans MS" panose="030F0702030302020204" pitchFamily="66" charset="0"/>
              </a:rPr>
              <a:t>Г мовно/стильовий</a:t>
            </a:r>
          </a:p>
          <a:p>
            <a:pPr algn="ctr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4049" y="3978166"/>
            <a:ext cx="4129585" cy="194951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dirty="0" smtClean="0">
                <a:latin typeface="Comic Sans MS" panose="030F0702030302020204" pitchFamily="66" charset="0"/>
              </a:rPr>
              <a:t>2.Разом треба писати слово:</a:t>
            </a:r>
          </a:p>
          <a:p>
            <a:pPr lvl="0"/>
            <a:r>
              <a:rPr lang="uk-UA" sz="2000" dirty="0">
                <a:latin typeface="Comic Sans MS" panose="030F0702030302020204" pitchFamily="66" charset="0"/>
              </a:rPr>
              <a:t>А</a:t>
            </a:r>
            <a:r>
              <a:rPr lang="uk-UA" sz="2000" dirty="0" smtClean="0">
                <a:latin typeface="Comic Sans MS" panose="030F0702030302020204" pitchFamily="66" charset="0"/>
              </a:rPr>
              <a:t> золото/</a:t>
            </a:r>
            <a:r>
              <a:rPr lang="uk-UA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гарячий</a:t>
            </a:r>
            <a:endParaRPr lang="uk-UA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uk-UA" sz="2000" dirty="0" smtClean="0">
                <a:latin typeface="Comic Sans MS" panose="030F0702030302020204" pitchFamily="66" charset="0"/>
              </a:rPr>
              <a:t>Б </a:t>
            </a:r>
            <a:r>
              <a:rPr lang="uk-UA" sz="2000" dirty="0" err="1" smtClean="0">
                <a:latin typeface="Comic Sans MS" panose="030F0702030302020204" pitchFamily="66" charset="0"/>
              </a:rPr>
              <a:t>кисло</a:t>
            </a:r>
            <a:r>
              <a:rPr lang="uk-UA" sz="2000" dirty="0" smtClean="0">
                <a:latin typeface="Comic Sans MS" panose="030F0702030302020204" pitchFamily="66" charset="0"/>
              </a:rPr>
              <a:t>/солодкий</a:t>
            </a:r>
          </a:p>
          <a:p>
            <a:r>
              <a:rPr lang="uk-UA" sz="2000" dirty="0" smtClean="0">
                <a:latin typeface="Comic Sans MS" panose="030F0702030302020204" pitchFamily="66" charset="0"/>
              </a:rPr>
              <a:t>В світло/рожевий</a:t>
            </a:r>
          </a:p>
          <a:p>
            <a:r>
              <a:rPr lang="uk-UA" sz="2000" dirty="0" smtClean="0">
                <a:latin typeface="Comic Sans MS" panose="030F0702030302020204" pitchFamily="66" charset="0"/>
              </a:rPr>
              <a:t>Г синьо/жовтий</a:t>
            </a:r>
          </a:p>
          <a:p>
            <a:pPr algn="ctr"/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71866" y="205105"/>
            <a:ext cx="4129585" cy="194951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dirty="0" smtClean="0">
                <a:latin typeface="Comic Sans MS" panose="030F0702030302020204" pitchFamily="66" charset="0"/>
              </a:rPr>
              <a:t>3.Окремо треба писати слово:</a:t>
            </a:r>
          </a:p>
          <a:p>
            <a:r>
              <a:rPr lang="uk-UA" sz="2000" dirty="0">
                <a:latin typeface="Comic Sans MS" panose="030F0702030302020204" pitchFamily="66" charset="0"/>
              </a:rPr>
              <a:t>А</a:t>
            </a:r>
            <a:r>
              <a:rPr lang="uk-UA" sz="2000" dirty="0" smtClean="0">
                <a:latin typeface="Comic Sans MS" panose="030F0702030302020204" pitchFamily="66" charset="0"/>
              </a:rPr>
              <a:t> вище/згаданий</a:t>
            </a:r>
          </a:p>
          <a:p>
            <a:r>
              <a:rPr lang="uk-UA" sz="2000" dirty="0" smtClean="0">
                <a:latin typeface="Comic Sans MS" panose="030F0702030302020204" pitchFamily="66" charset="0"/>
              </a:rPr>
              <a:t>Б давньо/грецький</a:t>
            </a:r>
          </a:p>
          <a:p>
            <a:r>
              <a:rPr lang="uk-UA" sz="2000" dirty="0" smtClean="0">
                <a:latin typeface="Comic Sans MS" panose="030F0702030302020204" pitchFamily="66" charset="0"/>
              </a:rPr>
              <a:t>В </a:t>
            </a:r>
            <a:r>
              <a:rPr lang="uk-UA" sz="2000" dirty="0" err="1" smtClean="0">
                <a:latin typeface="Comic Sans MS" panose="030F0702030302020204" pitchFamily="66" charset="0"/>
              </a:rPr>
              <a:t>старо</a:t>
            </a:r>
            <a:r>
              <a:rPr lang="uk-UA" sz="2000" dirty="0" smtClean="0">
                <a:latin typeface="Comic Sans MS" panose="030F0702030302020204" pitchFamily="66" charset="0"/>
              </a:rPr>
              <a:t>/український</a:t>
            </a:r>
          </a:p>
          <a:p>
            <a:r>
              <a:rPr lang="uk-UA" sz="2000" dirty="0" smtClean="0">
                <a:latin typeface="Comic Sans MS" panose="030F0702030302020204" pitchFamily="66" charset="0"/>
              </a:rPr>
              <a:t>Г швидко/написаний</a:t>
            </a:r>
          </a:p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608860" y="2827045"/>
            <a:ext cx="1583140" cy="15820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1.В</a:t>
            </a:r>
          </a:p>
          <a:p>
            <a:pPr algn="ctr"/>
            <a:r>
              <a:rPr lang="uk-UA" dirty="0" smtClean="0"/>
              <a:t>2.А</a:t>
            </a:r>
          </a:p>
          <a:p>
            <a:pPr algn="ctr"/>
            <a:r>
              <a:rPr lang="uk-UA" dirty="0" smtClean="0"/>
              <a:t>3.Г</a:t>
            </a:r>
          </a:p>
          <a:p>
            <a:pPr algn="ctr"/>
            <a:r>
              <a:rPr lang="uk-UA" dirty="0" smtClean="0"/>
              <a:t>4А</a:t>
            </a:r>
          </a:p>
          <a:p>
            <a:pPr algn="ctr"/>
            <a:r>
              <a:rPr lang="uk-UA" dirty="0" smtClean="0"/>
              <a:t>5Б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771865" y="4549966"/>
            <a:ext cx="4129585" cy="211630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k-UA" sz="2000" dirty="0" smtClean="0">
                <a:latin typeface="Comic Sans MS" panose="030F0702030302020204" pitchFamily="66" charset="0"/>
              </a:rPr>
              <a:t>5.З дефісом треба писати слово:</a:t>
            </a:r>
          </a:p>
          <a:p>
            <a:r>
              <a:rPr lang="uk-UA" sz="2000" dirty="0" smtClean="0">
                <a:latin typeface="Comic Sans MS" panose="030F0702030302020204" pitchFamily="66" charset="0"/>
              </a:rPr>
              <a:t>А військово/полонений</a:t>
            </a:r>
          </a:p>
          <a:p>
            <a:r>
              <a:rPr lang="uk-UA" sz="2000" dirty="0" smtClean="0">
                <a:latin typeface="Comic Sans MS" panose="030F0702030302020204" pitchFamily="66" charset="0"/>
              </a:rPr>
              <a:t>Б воєнно/стратегічний </a:t>
            </a:r>
          </a:p>
          <a:p>
            <a:r>
              <a:rPr lang="uk-UA" sz="2000" dirty="0" smtClean="0">
                <a:latin typeface="Comic Sans MS" panose="030F0702030302020204" pitchFamily="66" charset="0"/>
              </a:rPr>
              <a:t>В </a:t>
            </a:r>
            <a:r>
              <a:rPr lang="uk-UA" sz="2000" dirty="0" err="1" smtClean="0">
                <a:latin typeface="Comic Sans MS" panose="030F0702030302020204" pitchFamily="66" charset="0"/>
              </a:rPr>
              <a:t>червоно</a:t>
            </a:r>
            <a:r>
              <a:rPr lang="uk-UA" sz="2000" dirty="0" smtClean="0">
                <a:latin typeface="Comic Sans MS" panose="030F0702030302020204" pitchFamily="66" charset="0"/>
              </a:rPr>
              <a:t>/гарячий</a:t>
            </a:r>
          </a:p>
          <a:p>
            <a:r>
              <a:rPr lang="uk-UA" sz="2000" dirty="0" smtClean="0">
                <a:latin typeface="Comic Sans MS" panose="030F0702030302020204" pitchFamily="66" charset="0"/>
              </a:rPr>
              <a:t>Г жовто/гарячий</a:t>
            </a:r>
          </a:p>
        </p:txBody>
      </p:sp>
      <p:pic>
        <p:nvPicPr>
          <p:cNvPr id="1026" name="Picture 2" descr="Українська мова: правопис у таблицях, тестові завдання - изображение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8017" y="4549966"/>
            <a:ext cx="1512957" cy="214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17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836" y="160338"/>
            <a:ext cx="10515600" cy="1325563"/>
          </a:xfrm>
        </p:spPr>
        <p:txBody>
          <a:bodyPr>
            <a:normAutofit/>
          </a:bodyPr>
          <a:lstStyle/>
          <a:p>
            <a:r>
              <a:rPr lang="uk-UA" sz="6000" dirty="0" smtClean="0">
                <a:latin typeface="Comic Sans MS" panose="030F0702030302020204" pitchFamily="66" charset="0"/>
              </a:rPr>
              <a:t>Вчись щодня і станеш</a:t>
            </a:r>
            <a:endParaRPr lang="ru-RU" sz="6000" dirty="0">
              <a:latin typeface="Comic Sans MS" panose="030F0702030302020204" pitchFamily="66" charset="0"/>
            </a:endParaRPr>
          </a:p>
        </p:txBody>
      </p:sp>
      <p:pic>
        <p:nvPicPr>
          <p:cNvPr id="2050" name="Picture 2" descr="Картинки по запросу &quot;мотиваційна картиника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529" b="13989"/>
          <a:stretch/>
        </p:blipFill>
        <p:spPr bwMode="auto">
          <a:xfrm>
            <a:off x="7887390" y="1306820"/>
            <a:ext cx="3836038" cy="374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Картинки по запросу &quot;ти можеш більше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050778"/>
            <a:ext cx="4776371" cy="339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&quot;мем мама и я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" t="18872" r="78209" b="51024"/>
          <a:stretch/>
        </p:blipFill>
        <p:spPr bwMode="auto">
          <a:xfrm>
            <a:off x="301301" y="3259837"/>
            <a:ext cx="2957372" cy="330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Картинки по запросу &quot;магазин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238" y="973979"/>
            <a:ext cx="5940910" cy="457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821186" y="824812"/>
            <a:ext cx="2957014" cy="50333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М’ясо-молочний</a:t>
            </a:r>
            <a:endParaRPr lang="ru-RU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AutoShape 4" descr="Картинки по запросу &quot;знак питанн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Картинки по запросу &quot;знак питання&quot;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6" r="17099"/>
          <a:stretch/>
        </p:blipFill>
        <p:spPr bwMode="auto">
          <a:xfrm>
            <a:off x="4324193" y="356110"/>
            <a:ext cx="2005045" cy="3245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Выноска-облако 6"/>
          <p:cNvSpPr/>
          <p:nvPr/>
        </p:nvSpPr>
        <p:spPr>
          <a:xfrm>
            <a:off x="1243123" y="989462"/>
            <a:ext cx="2879677" cy="1978925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uk-UA" b="1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А мама не в такий магазин </a:t>
            </a:r>
            <a:r>
              <a:rPr lang="uk-UA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написала сходити?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53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&quot;мем мама и я&quot;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" t="18872" r="78209" b="51024"/>
          <a:stretch/>
        </p:blipFill>
        <p:spPr bwMode="auto">
          <a:xfrm>
            <a:off x="301301" y="3259837"/>
            <a:ext cx="2957372" cy="330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Картинки по запросу &quot;магазин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238" y="973979"/>
            <a:ext cx="5940910" cy="457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821186" y="824812"/>
            <a:ext cx="2957014" cy="50333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М’ясо-молочний</a:t>
            </a:r>
            <a:endParaRPr lang="ru-RU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AutoShape 4" descr="Картинки по запросу &quot;знак питання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474440" y="824812"/>
            <a:ext cx="2879677" cy="1978925"/>
          </a:xfrm>
          <a:prstGeom prst="cloud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Comic Sans MS" panose="030F0702030302020204" pitchFamily="66" charset="0"/>
              </a:rPr>
              <a:t>Таки мама помилилась</a:t>
            </a:r>
            <a:endParaRPr lang="ru-RU" b="1" dirty="0">
              <a:solidFill>
                <a:prstClr val="black">
                  <a:lumMod val="95000"/>
                  <a:lumOff val="5000"/>
                </a:prst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2" descr="Картинки по запросу &quot;знак оклику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615" y="496982"/>
            <a:ext cx="2619623" cy="3886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29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383" y="192348"/>
            <a:ext cx="11260343" cy="1169799"/>
          </a:xfrm>
        </p:spPr>
        <p:txBody>
          <a:bodyPr>
            <a:noAutofit/>
          </a:bodyPr>
          <a:lstStyle/>
          <a:p>
            <a:r>
              <a:rPr lang="uk-UA" sz="4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Правопис</a:t>
            </a:r>
            <a:r>
              <a:rPr lang="uk-UA" sz="4800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uk-UA" sz="4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складних</a:t>
            </a:r>
            <a:r>
              <a:rPr lang="uk-UA" sz="4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lang="uk-UA" sz="4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прикметників</a:t>
            </a:r>
            <a:endParaRPr lang="ru-RU" sz="48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9776" y="6160496"/>
            <a:ext cx="6409898" cy="656063"/>
          </a:xfrm>
        </p:spPr>
        <p:txBody>
          <a:bodyPr/>
          <a:lstStyle/>
          <a:p>
            <a:r>
              <a:rPr lang="uk-UA" dirty="0" smtClean="0">
                <a:latin typeface="Comic Sans MS" panose="030F0702030302020204" pitchFamily="66" charset="0"/>
              </a:rPr>
              <a:t>Відповідно до Нового правопису, 2019 р.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1026" name="Picture 2" descr="Картинки по запросу &quot;новий український правопис 2019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84"/>
          <a:stretch/>
        </p:blipFill>
        <p:spPr bwMode="auto">
          <a:xfrm>
            <a:off x="10140050" y="4208307"/>
            <a:ext cx="1847233" cy="2471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артинки по запросу &quot;фон угловой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390" y="-463194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Картинки по запросу &quot;меми про прикметнрк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98"/>
          <a:stretch/>
        </p:blipFill>
        <p:spPr bwMode="auto">
          <a:xfrm>
            <a:off x="167383" y="1794085"/>
            <a:ext cx="5626993" cy="316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6300597" y="1746756"/>
            <a:ext cx="5236310" cy="17059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ln>
                  <a:solidFill>
                    <a:srgbClr val="C00000"/>
                  </a:solidFill>
                </a:ln>
                <a:latin typeface="Comic Sans MS" panose="030F0702030302020204" pitchFamily="66" charset="0"/>
              </a:rPr>
              <a:t>А ти розібрався?</a:t>
            </a:r>
            <a:endParaRPr lang="ru-RU" sz="4000" dirty="0">
              <a:ln>
                <a:solidFill>
                  <a:srgbClr val="C00000"/>
                </a:solidFill>
              </a:ln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1822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8419" y="1947255"/>
            <a:ext cx="5046043" cy="143619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uk-UA" sz="4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Складний прикметник </a:t>
            </a:r>
            <a:endParaRPr lang="ru-RU" sz="4400" dirty="0">
              <a:latin typeface="Comic Sans MS" panose="030F0702030302020204" pitchFamily="66" charset="0"/>
            </a:endParaRPr>
          </a:p>
        </p:txBody>
      </p:sp>
      <p:pic>
        <p:nvPicPr>
          <p:cNvPr id="4098" name="Picture 2" descr="Картинки по запросу &quot;запамятай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39" b="37110"/>
          <a:stretch/>
        </p:blipFill>
        <p:spPr bwMode="auto">
          <a:xfrm>
            <a:off x="0" y="19208"/>
            <a:ext cx="8993389" cy="163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Картинки по запросу &quot;запамятай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878" y="668740"/>
            <a:ext cx="2813701" cy="255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16605" y="3267440"/>
            <a:ext cx="3261814" cy="111911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Разом </a:t>
            </a:r>
            <a:endParaRPr lang="ru-RU" sz="4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529179" y="4026090"/>
            <a:ext cx="3261814" cy="111911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Через дефіс</a:t>
            </a:r>
            <a:endParaRPr lang="ru-RU" sz="4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706467" y="3751936"/>
            <a:ext cx="2047164" cy="15433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пиши</a:t>
            </a:r>
            <a:endParaRPr lang="ru-RU" sz="36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7260690" y="4217158"/>
            <a:ext cx="873457" cy="600502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flipH="1">
            <a:off x="3447253" y="4285397"/>
            <a:ext cx="915256" cy="600502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4" name="Picture 8" descr="Картинки по запросу &quot;вместе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1722">
            <a:off x="270532" y="4565022"/>
            <a:ext cx="2635114" cy="2110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71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8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2" descr="Картинки по запросу &quot;разом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&quot;разом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6" name="Picture 6" descr="Картинки по запросу &quot;разо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889" y="0"/>
            <a:ext cx="91014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54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Картинки по запросу &quot;плюс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Картинки по запросу &quot;плюс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010" y="900752"/>
            <a:ext cx="1649722" cy="164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8" descr="Картинки по запросу &quot;человечки клипарт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0" descr="Картинки по запросу &quot;человечки клипарт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Картинки по запросу &quot;человечки клипарт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135" y="706437"/>
            <a:ext cx="2047875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Картинки по запросу &quot;красние человечки клипарт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732" y="396875"/>
            <a:ext cx="16002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Картинки по запросу &quot;красние человечки клипарт&quot;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5175" y="3254375"/>
            <a:ext cx="2591748" cy="410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Картинки по запросу &quot;зеление человечки клипарт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912" y="3548417"/>
            <a:ext cx="1356020" cy="314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Картинки по запросу &quot;плюс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19" y="3958276"/>
            <a:ext cx="1649722" cy="164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7064921" y="312737"/>
            <a:ext cx="4107976" cy="97003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Відтінки кольорів:</a:t>
            </a:r>
            <a:endParaRPr lang="ru-RU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064921" y="1904408"/>
            <a:ext cx="4107976" cy="97003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uk-UA" sz="4000" dirty="0" smtClean="0">
                <a:latin typeface="Comic Sans MS" panose="030F0702030302020204" pitchFamily="66" charset="0"/>
              </a:rPr>
              <a:t>синьо-жовтий</a:t>
            </a:r>
            <a:endParaRPr lang="ru-RU" sz="4000" dirty="0">
              <a:latin typeface="Comic Sans MS" panose="030F0702030302020204" pitchFamily="66" charset="0"/>
            </a:endParaRPr>
          </a:p>
        </p:txBody>
      </p:sp>
      <p:pic>
        <p:nvPicPr>
          <p:cNvPr id="1048" name="Picture 24" descr="Картинки по запросу &quot;увага&quot;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4" t="465" r="22747" b="8848"/>
          <a:stretch/>
        </p:blipFill>
        <p:spPr bwMode="auto">
          <a:xfrm>
            <a:off x="6232015" y="4503762"/>
            <a:ext cx="1938767" cy="1924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Скругленный прямоугольник 26"/>
          <p:cNvSpPr/>
          <p:nvPr/>
        </p:nvSpPr>
        <p:spPr>
          <a:xfrm>
            <a:off x="6928444" y="3274231"/>
            <a:ext cx="4107976" cy="97003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uk-UA" sz="4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сіро-голубий	  </a:t>
            </a:r>
            <a:endParaRPr lang="ru-RU" sz="4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8300042" y="4953616"/>
            <a:ext cx="2522631" cy="161095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latin typeface="Comic Sans MS" panose="030F0702030302020204" pitchFamily="66" charset="0"/>
              </a:rPr>
              <a:t>Жовтогарячий, червоногарячий, </a:t>
            </a:r>
            <a:r>
              <a:rPr lang="uk-UA" sz="2000" dirty="0" err="1" smtClean="0">
                <a:latin typeface="Comic Sans MS" panose="030F0702030302020204" pitchFamily="66" charset="0"/>
              </a:rPr>
              <a:t>золотогарячий</a:t>
            </a:r>
            <a:r>
              <a:rPr lang="uk-UA" sz="2000" dirty="0" smtClean="0">
                <a:latin typeface="Comic Sans MS" panose="030F0702030302020204" pitchFamily="66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50618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5" grpId="0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Картинки по запросу &quot;сторони світ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49" y="365125"/>
            <a:ext cx="6326894" cy="570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991367" y="529833"/>
            <a:ext cx="5939947" cy="158557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latin typeface="Comic Sans MS" panose="030F0702030302020204" pitchFamily="66" charset="0"/>
              </a:rPr>
              <a:t>А якщо мені і не на північ і не на схід? А на середину між ними?</a:t>
            </a:r>
            <a:endParaRPr lang="ru-RU" sz="3200" dirty="0">
              <a:latin typeface="Comic Sans MS" panose="030F0702030302020204" pitchFamily="66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373504" y="5088045"/>
            <a:ext cx="4980296" cy="98184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uk-UA" dirty="0" smtClean="0"/>
              <a:t>Проміжні сторони світу пиши через дефіс</a:t>
            </a:r>
            <a:endParaRPr lang="ru-RU" dirty="0"/>
          </a:p>
        </p:txBody>
      </p:sp>
      <p:pic>
        <p:nvPicPr>
          <p:cNvPr id="7" name="Picture 4" descr="Картинки по запросу &quot;мем мама и я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" t="18872" r="78209" b="51024"/>
          <a:stretch/>
        </p:blipFill>
        <p:spPr bwMode="auto">
          <a:xfrm>
            <a:off x="6911547" y="2388358"/>
            <a:ext cx="1896369" cy="2117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9171296" y="2388358"/>
            <a:ext cx="2882848" cy="148760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latin typeface="Comic Sans MS" panose="030F0702030302020204" pitchFamily="66" charset="0"/>
              </a:rPr>
              <a:t>північно-східний</a:t>
            </a:r>
            <a:endParaRPr lang="ru-RU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6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82350" y="4146218"/>
            <a:ext cx="1532665" cy="575654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rgbClr val="C00000"/>
                </a:solidFill>
                <a:latin typeface="Comic Sans MS" panose="030F0702030302020204" pitchFamily="66" charset="0"/>
              </a:rPr>
              <a:t>а</a:t>
            </a:r>
            <a:r>
              <a:rPr lang="uk-UA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ле </a:t>
            </a:r>
            <a:endParaRPr lang="ru-RU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4" name="Picture 2" descr="Картинки по запросу &quot;сролдат картинка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04" t="9913" r="21568" b="11771"/>
          <a:stretch/>
        </p:blipFill>
        <p:spPr bwMode="auto">
          <a:xfrm>
            <a:off x="668740" y="627797"/>
            <a:ext cx="3562066" cy="5445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026089" y="253038"/>
            <a:ext cx="7497171" cy="133538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Військово-спортивний, воєнно –промисловий і подібні </a:t>
            </a:r>
            <a:endParaRPr lang="ru-RU" sz="32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608763" y="4825773"/>
            <a:ext cx="5126874" cy="13601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uk-UA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в</a:t>
            </a:r>
            <a:r>
              <a:rPr lang="uk-UA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ійськовозобов'язаний, військовополонений </a:t>
            </a:r>
            <a:endParaRPr lang="ru-RU" sz="32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Картинки по запросу &quot;військовий і воєнний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806" y="1636097"/>
            <a:ext cx="3990856" cy="3085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4" descr="Картинки по запросу &quot;увага&quot;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4" t="465" r="22747" b="8848"/>
          <a:stretch/>
        </p:blipFill>
        <p:spPr bwMode="auto">
          <a:xfrm>
            <a:off x="4440116" y="4611626"/>
            <a:ext cx="2068518" cy="2053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65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875292" y="300251"/>
            <a:ext cx="3261814" cy="111911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Через дефіс</a:t>
            </a:r>
            <a:endParaRPr lang="ru-RU" sz="4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50376" y="1692322"/>
            <a:ext cx="2361063" cy="96899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Іменник через дефіс 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814245" y="1725019"/>
            <a:ext cx="2822813" cy="96899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Прикметник через дефіс </a:t>
            </a: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3131489" y="1924333"/>
            <a:ext cx="1487606" cy="5049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039367" y="1460309"/>
            <a:ext cx="2822813" cy="96899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дизель-моторний</a:t>
            </a:r>
          </a:p>
          <a:p>
            <a:pPr algn="ctr"/>
            <a:r>
              <a:rPr lang="uk-UA" dirty="0" err="1" smtClean="0"/>
              <a:t>донголо</a:t>
            </a:r>
            <a:r>
              <a:rPr lang="uk-UA" dirty="0" smtClean="0"/>
              <a:t>-татарський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4644" y="3029802"/>
            <a:ext cx="2361063" cy="96899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Прикметник </a:t>
            </a:r>
            <a:endParaRPr lang="ru-RU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7767851" y="3032077"/>
            <a:ext cx="1487606" cy="5049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10832" y="3061647"/>
            <a:ext cx="2822813" cy="96899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Прикметник 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271379" y="2925170"/>
            <a:ext cx="2822813" cy="9689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Молочно-</a:t>
            </a:r>
            <a:r>
              <a:rPr lang="uk-UA" dirty="0" err="1" smtClean="0"/>
              <a:t>мясний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12" name="Picture 6" descr="Картинки по запросу &quot;плюс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782" y="2694010"/>
            <a:ext cx="1686068" cy="168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394643" y="4968352"/>
            <a:ext cx="2361063" cy="96899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Іменник  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41706" y="4888740"/>
            <a:ext cx="2361063" cy="9689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Дієслово  </a:t>
            </a:r>
            <a:endParaRPr lang="ru-RU" dirty="0"/>
          </a:p>
        </p:txBody>
      </p:sp>
      <p:pic>
        <p:nvPicPr>
          <p:cNvPr id="15" name="Picture 6" descr="Картинки по запросу &quot;плюс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2782" y="4530202"/>
            <a:ext cx="1686068" cy="168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трелка вправо 15"/>
          <p:cNvSpPr/>
          <p:nvPr/>
        </p:nvSpPr>
        <p:spPr>
          <a:xfrm>
            <a:off x="7633645" y="5120751"/>
            <a:ext cx="1487606" cy="5049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9271379" y="4888738"/>
            <a:ext cx="2822813" cy="9689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Контрольно-вимірювальний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778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310</Words>
  <Application>Microsoft Office PowerPoint</Application>
  <PresentationFormat>Широкоэкранный</PresentationFormat>
  <Paragraphs>145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Comic Sans MS</vt:lpstr>
      <vt:lpstr>Тема Office</vt:lpstr>
      <vt:lpstr>Презентация PowerPoint</vt:lpstr>
      <vt:lpstr>Презентация PowerPoint</vt:lpstr>
      <vt:lpstr>Правопис складних прикметників</vt:lpstr>
      <vt:lpstr>Презентация PowerPoint</vt:lpstr>
      <vt:lpstr>Презентация PowerPoint</vt:lpstr>
      <vt:lpstr>Презентация PowerPoint</vt:lpstr>
      <vt:lpstr>Презентация PowerPoint</vt:lpstr>
      <vt:lpstr>але </vt:lpstr>
      <vt:lpstr>Презентация PowerPoint</vt:lpstr>
      <vt:lpstr>Презентация PowerPoint</vt:lpstr>
      <vt:lpstr>Презентация PowerPoint</vt:lpstr>
      <vt:lpstr>Разом </vt:lpstr>
      <vt:lpstr>Презентация PowerPoint</vt:lpstr>
      <vt:lpstr>Презентация PowerPoint</vt:lpstr>
      <vt:lpstr>Презентация PowerPoint</vt:lpstr>
      <vt:lpstr>Розподільний диктант </vt:lpstr>
      <vt:lpstr>Розподільний диктант </vt:lpstr>
      <vt:lpstr>Тести </vt:lpstr>
      <vt:lpstr>Вчись щодня і станеш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Правопис прикметників</dc:title>
  <dc:creator>Анна</dc:creator>
  <cp:lastModifiedBy>Анна</cp:lastModifiedBy>
  <cp:revision>32</cp:revision>
  <dcterms:created xsi:type="dcterms:W3CDTF">2020-03-24T14:39:57Z</dcterms:created>
  <dcterms:modified xsi:type="dcterms:W3CDTF">2020-03-25T13:02:46Z</dcterms:modified>
</cp:coreProperties>
</file>